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56" r:id="rId2"/>
    <p:sldId id="440" r:id="rId3"/>
    <p:sldId id="441" r:id="rId4"/>
    <p:sldId id="445" r:id="rId5"/>
    <p:sldId id="444" r:id="rId6"/>
    <p:sldId id="447" r:id="rId7"/>
    <p:sldId id="442" r:id="rId8"/>
    <p:sldId id="44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van A. Hassamski" initials="IAH" lastIdx="4" clrIdx="0">
    <p:extLst>
      <p:ext uri="{19B8F6BF-5375-455C-9EA6-DF929625EA0E}">
        <p15:presenceInfo xmlns:p15="http://schemas.microsoft.com/office/powerpoint/2012/main" userId="S::ivan.hassamski@bulatsa.com::03460d6d-67d8-4aab-8d54-9b135050331c" providerId="AD"/>
      </p:ext>
    </p:extLst>
  </p:cmAuthor>
  <p:cmAuthor id="2" name="Troyan Petrov" initials="TMP" lastIdx="1" clrIdx="1">
    <p:extLst>
      <p:ext uri="{19B8F6BF-5375-455C-9EA6-DF929625EA0E}">
        <p15:presenceInfo xmlns:p15="http://schemas.microsoft.com/office/powerpoint/2012/main" userId="Troyan Petrov" providerId="None"/>
      </p:ext>
    </p:extLst>
  </p:cmAuthor>
  <p:cmAuthor id="3" name="Petya Gerginova" initials="PG" lastIdx="1" clrIdx="2">
    <p:extLst>
      <p:ext uri="{19B8F6BF-5375-455C-9EA6-DF929625EA0E}">
        <p15:presenceInfo xmlns:p15="http://schemas.microsoft.com/office/powerpoint/2012/main" userId="S-1-5-21-1757981266-854245398-1202660629-410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F497D"/>
    <a:srgbClr val="99FF99"/>
    <a:srgbClr val="70BC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06" autoAdjust="0"/>
    <p:restoredTop sz="90297" autoAdjust="0"/>
  </p:normalViewPr>
  <p:slideViewPr>
    <p:cSldViewPr>
      <p:cViewPr varScale="1">
        <p:scale>
          <a:sx n="73" d="100"/>
          <a:sy n="73" d="100"/>
        </p:scale>
        <p:origin x="816" y="6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E:\resilience\CRCO%20DATA\DATA%20FOR%20CHART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E:\resilience\CRCO%20DATA\DATA%20FOR%20CHARTS.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dirty="0">
                <a:solidFill>
                  <a:srgbClr val="3333FF"/>
                </a:solidFill>
              </a:rPr>
              <a:t>SERVICE UNITS (MILLIONS)  EUROCONTROL AREA</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bg-BG"/>
        </a:p>
      </c:txPr>
    </c:title>
    <c:autoTitleDeleted val="0"/>
    <c:plotArea>
      <c:layout>
        <c:manualLayout>
          <c:layoutTarget val="inner"/>
          <c:xMode val="edge"/>
          <c:yMode val="edge"/>
          <c:x val="9.3229089288367262E-2"/>
          <c:y val="0.30537613633713862"/>
          <c:w val="0.90677091071163274"/>
          <c:h val="0.60908077769671987"/>
        </c:manualLayout>
      </c:layout>
      <c:lineChart>
        <c:grouping val="standard"/>
        <c:varyColors val="0"/>
        <c:ser>
          <c:idx val="0"/>
          <c:order val="0"/>
          <c:tx>
            <c:strRef>
              <c:f>Sheet1!$D$12</c:f>
              <c:strCache>
                <c:ptCount val="1"/>
                <c:pt idx="0">
                  <c:v>NOV 2019</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3333FF"/>
                    </a:solidFill>
                    <a:latin typeface="+mn-lt"/>
                    <a:ea typeface="+mn-ea"/>
                    <a:cs typeface="+mn-cs"/>
                  </a:defRPr>
                </a:pPr>
                <a:endParaRPr lang="bg-BG"/>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Sheet1!$E$11:$O$11</c:f>
              <c:strCache>
                <c:ptCount val="11"/>
                <c:pt idx="0">
                  <c:v>14A</c:v>
                </c:pt>
                <c:pt idx="1">
                  <c:v>15A</c:v>
                </c:pt>
                <c:pt idx="2">
                  <c:v>16A</c:v>
                </c:pt>
                <c:pt idx="3">
                  <c:v>17A</c:v>
                </c:pt>
                <c:pt idx="4">
                  <c:v>18A</c:v>
                </c:pt>
                <c:pt idx="5">
                  <c:v>19A</c:v>
                </c:pt>
                <c:pt idx="6">
                  <c:v>20F</c:v>
                </c:pt>
                <c:pt idx="7">
                  <c:v>21F</c:v>
                </c:pt>
                <c:pt idx="8">
                  <c:v>22F</c:v>
                </c:pt>
                <c:pt idx="9">
                  <c:v>23F</c:v>
                </c:pt>
                <c:pt idx="10">
                  <c:v>24F</c:v>
                </c:pt>
              </c:strCache>
            </c:strRef>
          </c:cat>
          <c:val>
            <c:numRef>
              <c:f>Sheet1!$E$12:$O$12</c:f>
              <c:numCache>
                <c:formatCode>General</c:formatCode>
                <c:ptCount val="11"/>
                <c:pt idx="0">
                  <c:v>132</c:v>
                </c:pt>
                <c:pt idx="1">
                  <c:v>138</c:v>
                </c:pt>
                <c:pt idx="2">
                  <c:v>143</c:v>
                </c:pt>
                <c:pt idx="3">
                  <c:v>153</c:v>
                </c:pt>
                <c:pt idx="4">
                  <c:v>163</c:v>
                </c:pt>
                <c:pt idx="5">
                  <c:v>167</c:v>
                </c:pt>
                <c:pt idx="6">
                  <c:v>173</c:v>
                </c:pt>
                <c:pt idx="7">
                  <c:v>178</c:v>
                </c:pt>
                <c:pt idx="8">
                  <c:v>183</c:v>
                </c:pt>
                <c:pt idx="9">
                  <c:v>188</c:v>
                </c:pt>
                <c:pt idx="10">
                  <c:v>193</c:v>
                </c:pt>
              </c:numCache>
            </c:numRef>
          </c:val>
          <c:smooth val="0"/>
          <c:extLst>
            <c:ext xmlns:c16="http://schemas.microsoft.com/office/drawing/2014/chart" uri="{C3380CC4-5D6E-409C-BE32-E72D297353CC}">
              <c16:uniqueId val="{00000000-57A4-451F-8AD3-7431603A7786}"/>
            </c:ext>
          </c:extLst>
        </c:ser>
        <c:dLbls>
          <c:showLegendKey val="0"/>
          <c:showVal val="0"/>
          <c:showCatName val="0"/>
          <c:showSerName val="0"/>
          <c:showPercent val="0"/>
          <c:showBubbleSize val="0"/>
        </c:dLbls>
        <c:marker val="1"/>
        <c:smooth val="0"/>
        <c:axId val="799372816"/>
        <c:axId val="799375768"/>
      </c:lineChart>
      <c:catAx>
        <c:axId val="799372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bg-BG"/>
          </a:p>
        </c:txPr>
        <c:crossAx val="799375768"/>
        <c:crosses val="autoZero"/>
        <c:auto val="1"/>
        <c:lblAlgn val="ctr"/>
        <c:lblOffset val="100"/>
        <c:noMultiLvlLbl val="0"/>
      </c:catAx>
      <c:valAx>
        <c:axId val="799375768"/>
        <c:scaling>
          <c:orientation val="minMax"/>
          <c:min val="5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bg-BG"/>
          </a:p>
        </c:txPr>
        <c:crossAx val="799372816"/>
        <c:crosses val="autoZero"/>
        <c:crossBetween val="between"/>
      </c:valAx>
      <c:spPr>
        <a:solidFill>
          <a:schemeClr val="accent5">
            <a:lumMod val="20000"/>
            <a:lumOff val="80000"/>
          </a:schemeClr>
        </a:solid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rgbClr val="FF0000"/>
              </a:solidFill>
              <a:latin typeface="+mn-lt"/>
              <a:ea typeface="+mn-ea"/>
              <a:cs typeface="+mn-cs"/>
            </a:defRPr>
          </a:pPr>
          <a:endParaRPr lang="bg-BG"/>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rgbClr val="00B0F0"/>
    </a:solidFill>
    <a:ln w="9525" cap="flat" cmpd="sng" algn="ctr">
      <a:solidFill>
        <a:schemeClr val="tx1">
          <a:lumMod val="15000"/>
          <a:lumOff val="85000"/>
        </a:schemeClr>
      </a:solidFill>
      <a:round/>
    </a:ln>
    <a:effectLst/>
  </c:spPr>
  <c:txPr>
    <a:bodyPr/>
    <a:lstStyle/>
    <a:p>
      <a:pPr>
        <a:defRPr/>
      </a:pPr>
      <a:endParaRPr lang="bg-BG"/>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dirty="0">
                <a:solidFill>
                  <a:srgbClr val="3333FF"/>
                </a:solidFill>
              </a:rPr>
              <a:t>SERVICE UNITS (MILLIONS) EUROCONTROL AREA</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bg-BG"/>
        </a:p>
      </c:txPr>
    </c:title>
    <c:autoTitleDeleted val="0"/>
    <c:plotArea>
      <c:layout/>
      <c:lineChart>
        <c:grouping val="standard"/>
        <c:varyColors val="0"/>
        <c:ser>
          <c:idx val="0"/>
          <c:order val="0"/>
          <c:tx>
            <c:strRef>
              <c:f>Sheet1!$D$12</c:f>
              <c:strCache>
                <c:ptCount val="1"/>
                <c:pt idx="0">
                  <c:v>NOV 2019</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3333FF"/>
                    </a:solidFill>
                    <a:latin typeface="+mn-lt"/>
                    <a:ea typeface="+mn-ea"/>
                    <a:cs typeface="+mn-cs"/>
                  </a:defRPr>
                </a:pPr>
                <a:endParaRPr lang="bg-BG"/>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Sheet1!$E$11:$O$11</c:f>
              <c:strCache>
                <c:ptCount val="11"/>
                <c:pt idx="0">
                  <c:v>14A</c:v>
                </c:pt>
                <c:pt idx="1">
                  <c:v>15A</c:v>
                </c:pt>
                <c:pt idx="2">
                  <c:v>16A</c:v>
                </c:pt>
                <c:pt idx="3">
                  <c:v>17A</c:v>
                </c:pt>
                <c:pt idx="4">
                  <c:v>18A</c:v>
                </c:pt>
                <c:pt idx="5">
                  <c:v>19A</c:v>
                </c:pt>
                <c:pt idx="6">
                  <c:v>20F</c:v>
                </c:pt>
                <c:pt idx="7">
                  <c:v>21F</c:v>
                </c:pt>
                <c:pt idx="8">
                  <c:v>22F</c:v>
                </c:pt>
                <c:pt idx="9">
                  <c:v>23F</c:v>
                </c:pt>
                <c:pt idx="10">
                  <c:v>24F</c:v>
                </c:pt>
              </c:strCache>
            </c:strRef>
          </c:cat>
          <c:val>
            <c:numRef>
              <c:f>Sheet1!$E$12:$O$12</c:f>
              <c:numCache>
                <c:formatCode>General</c:formatCode>
                <c:ptCount val="11"/>
                <c:pt idx="0">
                  <c:v>132</c:v>
                </c:pt>
                <c:pt idx="1">
                  <c:v>138</c:v>
                </c:pt>
                <c:pt idx="2">
                  <c:v>143</c:v>
                </c:pt>
                <c:pt idx="3">
                  <c:v>153</c:v>
                </c:pt>
                <c:pt idx="4">
                  <c:v>163</c:v>
                </c:pt>
                <c:pt idx="5">
                  <c:v>167</c:v>
                </c:pt>
                <c:pt idx="6">
                  <c:v>173</c:v>
                </c:pt>
                <c:pt idx="7">
                  <c:v>178</c:v>
                </c:pt>
                <c:pt idx="8">
                  <c:v>183</c:v>
                </c:pt>
                <c:pt idx="9">
                  <c:v>188</c:v>
                </c:pt>
                <c:pt idx="10">
                  <c:v>193</c:v>
                </c:pt>
              </c:numCache>
            </c:numRef>
          </c:val>
          <c:smooth val="0"/>
          <c:extLst>
            <c:ext xmlns:c16="http://schemas.microsoft.com/office/drawing/2014/chart" uri="{C3380CC4-5D6E-409C-BE32-E72D297353CC}">
              <c16:uniqueId val="{00000000-57A4-451F-8AD3-7431603A7786}"/>
            </c:ext>
          </c:extLst>
        </c:ser>
        <c:ser>
          <c:idx val="1"/>
          <c:order val="1"/>
          <c:tx>
            <c:strRef>
              <c:f>Sheet1!$D$13</c:f>
              <c:strCache>
                <c:ptCount val="1"/>
                <c:pt idx="0">
                  <c:v>NOV 2020 SC1</c:v>
                </c:pt>
              </c:strCache>
            </c:strRef>
          </c:tx>
          <c:spPr>
            <a:ln w="28575" cap="rnd">
              <a:solidFill>
                <a:srgbClr val="92D050"/>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FF0000"/>
                    </a:solidFill>
                    <a:latin typeface="+mn-lt"/>
                    <a:ea typeface="+mn-ea"/>
                    <a:cs typeface="+mn-cs"/>
                  </a:defRPr>
                </a:pPr>
                <a:endParaRPr lang="bg-BG"/>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Sheet1!$E$11:$O$11</c:f>
              <c:strCache>
                <c:ptCount val="11"/>
                <c:pt idx="0">
                  <c:v>14A</c:v>
                </c:pt>
                <c:pt idx="1">
                  <c:v>15A</c:v>
                </c:pt>
                <c:pt idx="2">
                  <c:v>16A</c:v>
                </c:pt>
                <c:pt idx="3">
                  <c:v>17A</c:v>
                </c:pt>
                <c:pt idx="4">
                  <c:v>18A</c:v>
                </c:pt>
                <c:pt idx="5">
                  <c:v>19A</c:v>
                </c:pt>
                <c:pt idx="6">
                  <c:v>20F</c:v>
                </c:pt>
                <c:pt idx="7">
                  <c:v>21F</c:v>
                </c:pt>
                <c:pt idx="8">
                  <c:v>22F</c:v>
                </c:pt>
                <c:pt idx="9">
                  <c:v>23F</c:v>
                </c:pt>
                <c:pt idx="10">
                  <c:v>24F</c:v>
                </c:pt>
              </c:strCache>
            </c:strRef>
          </c:cat>
          <c:val>
            <c:numRef>
              <c:f>Sheet1!$E$13:$O$13</c:f>
              <c:numCache>
                <c:formatCode>General</c:formatCode>
                <c:ptCount val="11"/>
                <c:pt idx="0">
                  <c:v>132</c:v>
                </c:pt>
                <c:pt idx="1">
                  <c:v>138</c:v>
                </c:pt>
                <c:pt idx="2">
                  <c:v>143</c:v>
                </c:pt>
                <c:pt idx="3">
                  <c:v>153</c:v>
                </c:pt>
                <c:pt idx="4">
                  <c:v>163</c:v>
                </c:pt>
                <c:pt idx="5">
                  <c:v>167</c:v>
                </c:pt>
                <c:pt idx="6" formatCode="0">
                  <c:v>71.295000000000002</c:v>
                </c:pt>
                <c:pt idx="7" formatCode="0">
                  <c:v>115.134</c:v>
                </c:pt>
                <c:pt idx="8" formatCode="0">
                  <c:v>147.15799999999999</c:v>
                </c:pt>
                <c:pt idx="9" formatCode="0">
                  <c:v>163.892</c:v>
                </c:pt>
                <c:pt idx="10" formatCode="0">
                  <c:v>177.95599999999999</c:v>
                </c:pt>
              </c:numCache>
            </c:numRef>
          </c:val>
          <c:smooth val="0"/>
          <c:extLst>
            <c:ext xmlns:c16="http://schemas.microsoft.com/office/drawing/2014/chart" uri="{C3380CC4-5D6E-409C-BE32-E72D297353CC}">
              <c16:uniqueId val="{00000001-57A4-451F-8AD3-7431603A7786}"/>
            </c:ext>
          </c:extLst>
        </c:ser>
        <c:ser>
          <c:idx val="2"/>
          <c:order val="2"/>
          <c:tx>
            <c:strRef>
              <c:f>Sheet1!$D$14</c:f>
              <c:strCache>
                <c:ptCount val="1"/>
                <c:pt idx="0">
                  <c:v>NOV 2020 SC2</c:v>
                </c:pt>
              </c:strCache>
            </c:strRef>
          </c:tx>
          <c:spPr>
            <a:ln w="28575" cap="rnd">
              <a:solidFill>
                <a:srgbClr val="FFFF00"/>
              </a:solidFill>
              <a:round/>
            </a:ln>
            <a:effectLst/>
          </c:spPr>
          <c:marker>
            <c:symbol val="circle"/>
            <c:size val="5"/>
            <c:spPr>
              <a:solidFill>
                <a:schemeClr val="accent3"/>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FF0000"/>
                    </a:solidFill>
                    <a:latin typeface="+mn-lt"/>
                    <a:ea typeface="+mn-ea"/>
                    <a:cs typeface="+mn-cs"/>
                  </a:defRPr>
                </a:pPr>
                <a:endParaRPr lang="bg-BG"/>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Sheet1!$E$11:$O$11</c:f>
              <c:strCache>
                <c:ptCount val="11"/>
                <c:pt idx="0">
                  <c:v>14A</c:v>
                </c:pt>
                <c:pt idx="1">
                  <c:v>15A</c:v>
                </c:pt>
                <c:pt idx="2">
                  <c:v>16A</c:v>
                </c:pt>
                <c:pt idx="3">
                  <c:v>17A</c:v>
                </c:pt>
                <c:pt idx="4">
                  <c:v>18A</c:v>
                </c:pt>
                <c:pt idx="5">
                  <c:v>19A</c:v>
                </c:pt>
                <c:pt idx="6">
                  <c:v>20F</c:v>
                </c:pt>
                <c:pt idx="7">
                  <c:v>21F</c:v>
                </c:pt>
                <c:pt idx="8">
                  <c:v>22F</c:v>
                </c:pt>
                <c:pt idx="9">
                  <c:v>23F</c:v>
                </c:pt>
                <c:pt idx="10">
                  <c:v>24F</c:v>
                </c:pt>
              </c:strCache>
            </c:strRef>
          </c:cat>
          <c:val>
            <c:numRef>
              <c:f>Sheet1!$E$14:$O$14</c:f>
              <c:numCache>
                <c:formatCode>General</c:formatCode>
                <c:ptCount val="11"/>
                <c:pt idx="0">
                  <c:v>132</c:v>
                </c:pt>
                <c:pt idx="1">
                  <c:v>138</c:v>
                </c:pt>
                <c:pt idx="2">
                  <c:v>143</c:v>
                </c:pt>
                <c:pt idx="3">
                  <c:v>153</c:v>
                </c:pt>
                <c:pt idx="4">
                  <c:v>163</c:v>
                </c:pt>
                <c:pt idx="5">
                  <c:v>167</c:v>
                </c:pt>
                <c:pt idx="6" formatCode="0">
                  <c:v>68.896000000000001</c:v>
                </c:pt>
                <c:pt idx="7" formatCode="0">
                  <c:v>76.811999999999998</c:v>
                </c:pt>
                <c:pt idx="8" formatCode="0">
                  <c:v>116.172</c:v>
                </c:pt>
                <c:pt idx="9" formatCode="0">
                  <c:v>136.58500000000001</c:v>
                </c:pt>
                <c:pt idx="10" formatCode="0">
                  <c:v>156.00200000000001</c:v>
                </c:pt>
              </c:numCache>
            </c:numRef>
          </c:val>
          <c:smooth val="0"/>
          <c:extLst>
            <c:ext xmlns:c16="http://schemas.microsoft.com/office/drawing/2014/chart" uri="{C3380CC4-5D6E-409C-BE32-E72D297353CC}">
              <c16:uniqueId val="{00000002-57A4-451F-8AD3-7431603A7786}"/>
            </c:ext>
          </c:extLst>
        </c:ser>
        <c:ser>
          <c:idx val="3"/>
          <c:order val="3"/>
          <c:tx>
            <c:strRef>
              <c:f>Sheet1!$D$15</c:f>
              <c:strCache>
                <c:ptCount val="1"/>
                <c:pt idx="0">
                  <c:v>NOV 2020 SC3</c:v>
                </c:pt>
              </c:strCache>
            </c:strRef>
          </c:tx>
          <c:spPr>
            <a:ln w="28575" cap="rnd">
              <a:solidFill>
                <a:srgbClr val="FF0000"/>
              </a:solidFill>
              <a:round/>
            </a:ln>
            <a:effectLst/>
          </c:spPr>
          <c:marker>
            <c:symbol val="circle"/>
            <c:size val="5"/>
            <c:spPr>
              <a:solidFill>
                <a:schemeClr val="accent4"/>
              </a:solidFill>
              <a:ln w="9525">
                <a:solidFill>
                  <a:schemeClr val="accent4"/>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FF0000"/>
                    </a:solidFill>
                    <a:latin typeface="+mn-lt"/>
                    <a:ea typeface="+mn-ea"/>
                    <a:cs typeface="+mn-cs"/>
                  </a:defRPr>
                </a:pPr>
                <a:endParaRPr lang="bg-BG"/>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Sheet1!$E$11:$O$11</c:f>
              <c:strCache>
                <c:ptCount val="11"/>
                <c:pt idx="0">
                  <c:v>14A</c:v>
                </c:pt>
                <c:pt idx="1">
                  <c:v>15A</c:v>
                </c:pt>
                <c:pt idx="2">
                  <c:v>16A</c:v>
                </c:pt>
                <c:pt idx="3">
                  <c:v>17A</c:v>
                </c:pt>
                <c:pt idx="4">
                  <c:v>18A</c:v>
                </c:pt>
                <c:pt idx="5">
                  <c:v>19A</c:v>
                </c:pt>
                <c:pt idx="6">
                  <c:v>20F</c:v>
                </c:pt>
                <c:pt idx="7">
                  <c:v>21F</c:v>
                </c:pt>
                <c:pt idx="8">
                  <c:v>22F</c:v>
                </c:pt>
                <c:pt idx="9">
                  <c:v>23F</c:v>
                </c:pt>
                <c:pt idx="10">
                  <c:v>24F</c:v>
                </c:pt>
              </c:strCache>
            </c:strRef>
          </c:cat>
          <c:val>
            <c:numRef>
              <c:f>Sheet1!$E$15:$O$15</c:f>
              <c:numCache>
                <c:formatCode>General</c:formatCode>
                <c:ptCount val="11"/>
                <c:pt idx="0">
                  <c:v>132</c:v>
                </c:pt>
                <c:pt idx="1">
                  <c:v>138</c:v>
                </c:pt>
                <c:pt idx="2">
                  <c:v>143</c:v>
                </c:pt>
                <c:pt idx="3">
                  <c:v>153</c:v>
                </c:pt>
                <c:pt idx="4">
                  <c:v>163</c:v>
                </c:pt>
                <c:pt idx="5">
                  <c:v>167</c:v>
                </c:pt>
                <c:pt idx="6" formatCode="0">
                  <c:v>68.415999999999997</c:v>
                </c:pt>
                <c:pt idx="7" formatCode="0">
                  <c:v>74.736000000000004</c:v>
                </c:pt>
                <c:pt idx="8" formatCode="0">
                  <c:v>92.257999999999996</c:v>
                </c:pt>
                <c:pt idx="9" formatCode="0">
                  <c:v>108.23399999999999</c:v>
                </c:pt>
                <c:pt idx="10" formatCode="0">
                  <c:v>123.36499999999999</c:v>
                </c:pt>
              </c:numCache>
            </c:numRef>
          </c:val>
          <c:smooth val="0"/>
          <c:extLst>
            <c:ext xmlns:c16="http://schemas.microsoft.com/office/drawing/2014/chart" uri="{C3380CC4-5D6E-409C-BE32-E72D297353CC}">
              <c16:uniqueId val="{00000003-57A4-451F-8AD3-7431603A7786}"/>
            </c:ext>
          </c:extLst>
        </c:ser>
        <c:dLbls>
          <c:showLegendKey val="0"/>
          <c:showVal val="0"/>
          <c:showCatName val="0"/>
          <c:showSerName val="0"/>
          <c:showPercent val="0"/>
          <c:showBubbleSize val="0"/>
        </c:dLbls>
        <c:marker val="1"/>
        <c:smooth val="0"/>
        <c:axId val="799372816"/>
        <c:axId val="799375768"/>
      </c:lineChart>
      <c:catAx>
        <c:axId val="799372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bg-BG"/>
          </a:p>
        </c:txPr>
        <c:crossAx val="799375768"/>
        <c:crosses val="autoZero"/>
        <c:auto val="1"/>
        <c:lblAlgn val="ctr"/>
        <c:lblOffset val="100"/>
        <c:noMultiLvlLbl val="0"/>
      </c:catAx>
      <c:valAx>
        <c:axId val="799375768"/>
        <c:scaling>
          <c:orientation val="minMax"/>
          <c:min val="5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bg-BG"/>
          </a:p>
        </c:txPr>
        <c:crossAx val="799372816"/>
        <c:crosses val="autoZero"/>
        <c:crossBetween val="between"/>
      </c:valAx>
      <c:spPr>
        <a:solidFill>
          <a:schemeClr val="accent5">
            <a:lumMod val="20000"/>
            <a:lumOff val="80000"/>
          </a:schemeClr>
        </a:solid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rgbClr val="FF0000"/>
              </a:solidFill>
              <a:latin typeface="+mn-lt"/>
              <a:ea typeface="+mn-ea"/>
              <a:cs typeface="+mn-cs"/>
            </a:defRPr>
          </a:pPr>
          <a:endParaRPr lang="bg-BG"/>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rgbClr val="00B0F0"/>
    </a:solidFill>
    <a:ln w="9525" cap="flat" cmpd="sng" algn="ctr">
      <a:solidFill>
        <a:schemeClr val="tx1">
          <a:lumMod val="15000"/>
          <a:lumOff val="85000"/>
        </a:schemeClr>
      </a:solidFill>
      <a:round/>
    </a:ln>
    <a:effectLst/>
  </c:spPr>
  <c:txPr>
    <a:bodyPr/>
    <a:lstStyle/>
    <a:p>
      <a:pPr>
        <a:defRPr/>
      </a:pPr>
      <a:endParaRPr lang="bg-BG"/>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78258F-251F-4C0C-995B-562E84139405}" type="datetimeFigureOut">
              <a:rPr lang="en-US" smtClean="0"/>
              <a:pPr/>
              <a:t>9/8/2022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0C635C-CE92-4C5F-851B-77A0C207A5D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0C635C-CE92-4C5F-851B-77A0C207A5DB}" type="slidenum">
              <a:rPr lang="en-US" smtClean="0"/>
              <a:pPr/>
              <a:t>2</a:t>
            </a:fld>
            <a:endParaRPr lang="en-US"/>
          </a:p>
        </p:txBody>
      </p:sp>
    </p:spTree>
    <p:extLst>
      <p:ext uri="{BB962C8B-B14F-4D97-AF65-F5344CB8AC3E}">
        <p14:creationId xmlns:p14="http://schemas.microsoft.com/office/powerpoint/2010/main" val="2621587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0C635C-CE92-4C5F-851B-77A0C207A5DB}" type="slidenum">
              <a:rPr lang="en-US" smtClean="0"/>
              <a:pPr/>
              <a:t>3</a:t>
            </a:fld>
            <a:endParaRPr lang="en-US"/>
          </a:p>
        </p:txBody>
      </p:sp>
    </p:spTree>
    <p:extLst>
      <p:ext uri="{BB962C8B-B14F-4D97-AF65-F5344CB8AC3E}">
        <p14:creationId xmlns:p14="http://schemas.microsoft.com/office/powerpoint/2010/main" val="14951099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planes 16 9.png"/>
          <p:cNvPicPr>
            <a:picLocks noChangeAspect="1"/>
          </p:cNvPicPr>
          <p:nvPr userDrawn="1"/>
        </p:nvPicPr>
        <p:blipFill>
          <a:blip r:embed="rId2" cstate="screen">
            <a:lum contrast="-10000"/>
          </a:blip>
          <a:srcRect l="7746"/>
          <a:stretch>
            <a:fillRect/>
          </a:stretch>
        </p:blipFill>
        <p:spPr>
          <a:xfrm>
            <a:off x="0" y="0"/>
            <a:ext cx="12192000" cy="6858000"/>
          </a:xfrm>
          <a:prstGeom prst="rect">
            <a:avLst/>
          </a:prstGeom>
          <a:noFill/>
          <a:ln>
            <a:noFill/>
          </a:ln>
        </p:spPr>
      </p:pic>
      <p:sp>
        <p:nvSpPr>
          <p:cNvPr id="2" name="Title 1"/>
          <p:cNvSpPr>
            <a:spLocks noGrp="1"/>
          </p:cNvSpPr>
          <p:nvPr>
            <p:ph type="ctrTitle"/>
          </p:nvPr>
        </p:nvSpPr>
        <p:spPr>
          <a:xfrm>
            <a:off x="914400" y="3048001"/>
            <a:ext cx="10464800" cy="1470025"/>
          </a:xfrm>
        </p:spPr>
        <p:txBody>
          <a:bodyPr>
            <a:noAutofit/>
          </a:bodyPr>
          <a:lstStyle>
            <a:lvl1pPr marL="0" algn="ctr" defTabSz="914400" rtl="0" eaLnBrk="1" fontAlgn="base" latinLnBrk="0" hangingPunct="1">
              <a:spcBef>
                <a:spcPct val="0"/>
              </a:spcBef>
              <a:spcAft>
                <a:spcPct val="0"/>
              </a:spcAft>
              <a:defRPr lang="en-US" sz="4000" b="1" kern="1200" dirty="0" smtClean="0">
                <a:solidFill>
                  <a:schemeClr val="bg1"/>
                </a:solidFill>
                <a:latin typeface="Trebuchet MS" pitchFamily="34" charset="0"/>
                <a:ea typeface="+mn-ea"/>
                <a:cs typeface="Arial" pitchFamily="34" charset="0"/>
              </a:defRPr>
            </a:lvl1pPr>
          </a:lstStyle>
          <a:p>
            <a:r>
              <a:rPr lang="en-US" dirty="0"/>
              <a:t>Click to edit Master title style</a:t>
            </a:r>
          </a:p>
        </p:txBody>
      </p:sp>
      <p:sp>
        <p:nvSpPr>
          <p:cNvPr id="3" name="Subtitle 2"/>
          <p:cNvSpPr>
            <a:spLocks noGrp="1"/>
          </p:cNvSpPr>
          <p:nvPr>
            <p:ph type="subTitle" idx="1"/>
          </p:nvPr>
        </p:nvSpPr>
        <p:spPr>
          <a:xfrm>
            <a:off x="914400" y="4572000"/>
            <a:ext cx="10464800" cy="609600"/>
          </a:xfrm>
        </p:spPr>
        <p:txBody>
          <a:bodyPr>
            <a:normAutofit/>
          </a:bodyPr>
          <a:lstStyle>
            <a:lvl1pPr marL="0" indent="0" algn="ctr" defTabSz="914400" rtl="0" eaLnBrk="1" fontAlgn="base" latinLnBrk="0" hangingPunct="1">
              <a:spcBef>
                <a:spcPct val="0"/>
              </a:spcBef>
              <a:spcAft>
                <a:spcPct val="0"/>
              </a:spcAft>
              <a:buNone/>
              <a:defRPr lang="en-US" sz="3200" kern="1200" dirty="0" smtClean="0">
                <a:solidFill>
                  <a:srgbClr val="9AABAF"/>
                </a:solidFill>
                <a:latin typeface="Trebuchet MS" pitchFamily="34" charset="0"/>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Rectangle 1"/>
          <p:cNvSpPr>
            <a:spLocks noChangeArrowheads="1"/>
          </p:cNvSpPr>
          <p:nvPr userDrawn="1"/>
        </p:nvSpPr>
        <p:spPr bwMode="auto">
          <a:xfrm>
            <a:off x="543358" y="6324601"/>
            <a:ext cx="2040943"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ctr" fontAlgn="base">
              <a:spcBef>
                <a:spcPct val="0"/>
              </a:spcBef>
              <a:spcAft>
                <a:spcPct val="0"/>
              </a:spcAft>
            </a:pPr>
            <a:r>
              <a:rPr lang="en-US" sz="1200" dirty="0">
                <a:solidFill>
                  <a:srgbClr val="9AABAF"/>
                </a:solidFill>
                <a:latin typeface="Trebuchet MS" pitchFamily="34" charset="0"/>
                <a:cs typeface="Arial" pitchFamily="34" charset="0"/>
              </a:rPr>
              <a:t>For safer and greener skies</a:t>
            </a:r>
          </a:p>
        </p:txBody>
      </p:sp>
      <p:pic>
        <p:nvPicPr>
          <p:cNvPr id="11" name="Picture 10" descr="logotip color.png"/>
          <p:cNvPicPr>
            <a:picLocks noChangeAspect="1"/>
          </p:cNvPicPr>
          <p:nvPr userDrawn="1"/>
        </p:nvPicPr>
        <p:blipFill>
          <a:blip r:embed="rId3" cstate="screen"/>
          <a:stretch>
            <a:fillRect/>
          </a:stretch>
        </p:blipFill>
        <p:spPr>
          <a:xfrm>
            <a:off x="2692400" y="914401"/>
            <a:ext cx="6807200" cy="1677987"/>
          </a:xfrm>
          <a:prstGeom prst="rect">
            <a:avLst/>
          </a:prstGeom>
          <a:noFill/>
          <a:ln>
            <a:noFill/>
          </a:ln>
        </p:spPr>
      </p:pic>
      <p:pic>
        <p:nvPicPr>
          <p:cNvPr id="14" name="Picture 13" descr="green_leaf.png"/>
          <p:cNvPicPr>
            <a:picLocks noChangeAspect="1"/>
          </p:cNvPicPr>
          <p:nvPr userDrawn="1"/>
        </p:nvPicPr>
        <p:blipFill>
          <a:blip r:embed="rId4" cstate="print">
            <a:duotone>
              <a:prstClr val="black"/>
              <a:srgbClr val="70BC3E">
                <a:tint val="45000"/>
                <a:satMod val="400000"/>
              </a:srgbClr>
            </a:duotone>
            <a:lum bright="-10000"/>
          </a:blip>
          <a:stretch>
            <a:fillRect/>
          </a:stretch>
        </p:blipFill>
        <p:spPr>
          <a:xfrm>
            <a:off x="2578177" y="6172200"/>
            <a:ext cx="1015924" cy="4572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362769-F294-4A32-B760-38D22018875A}" type="datetime1">
              <a:rPr lang="en-US" smtClean="0"/>
              <a:pPr/>
              <a:t>9/8/2022</a:t>
            </a:fld>
            <a:endParaRPr lang="en-US"/>
          </a:p>
        </p:txBody>
      </p:sp>
      <p:sp>
        <p:nvSpPr>
          <p:cNvPr id="5" name="Footer Placeholder 4"/>
          <p:cNvSpPr>
            <a:spLocks noGrp="1"/>
          </p:cNvSpPr>
          <p:nvPr>
            <p:ph type="ftr" sz="quarter" idx="11"/>
          </p:nvPr>
        </p:nvSpPr>
        <p:spPr/>
        <p:txBody>
          <a:bodyPr/>
          <a:lstStyle/>
          <a:p>
            <a:r>
              <a:rPr lang="en-US"/>
              <a:t>12th DANUBE FAB Governing Council  Belchin, Bulgaria, 24 October 2018</a:t>
            </a:r>
            <a:endParaRPr lang="en-US" dirty="0"/>
          </a:p>
        </p:txBody>
      </p:sp>
      <p:sp>
        <p:nvSpPr>
          <p:cNvPr id="6" name="Slide Number Placeholder 5"/>
          <p:cNvSpPr>
            <a:spLocks noGrp="1"/>
          </p:cNvSpPr>
          <p:nvPr>
            <p:ph type="sldNum" sz="quarter" idx="12"/>
          </p:nvPr>
        </p:nvSpPr>
        <p:spPr/>
        <p:txBody>
          <a:bodyPr/>
          <a:lstStyle/>
          <a:p>
            <a:fld id="{D3CB352F-6CE0-4AFA-879D-83D121FCB0A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D7CD9C-6C6D-4576-A78A-E134C796196D}" type="datetime1">
              <a:rPr lang="en-US" smtClean="0"/>
              <a:pPr/>
              <a:t>9/8/2022</a:t>
            </a:fld>
            <a:endParaRPr lang="en-US"/>
          </a:p>
        </p:txBody>
      </p:sp>
      <p:sp>
        <p:nvSpPr>
          <p:cNvPr id="5" name="Footer Placeholder 4"/>
          <p:cNvSpPr>
            <a:spLocks noGrp="1"/>
          </p:cNvSpPr>
          <p:nvPr>
            <p:ph type="ftr" sz="quarter" idx="11"/>
          </p:nvPr>
        </p:nvSpPr>
        <p:spPr/>
        <p:txBody>
          <a:bodyPr/>
          <a:lstStyle/>
          <a:p>
            <a:r>
              <a:rPr lang="en-US"/>
              <a:t>12th DANUBE FAB Governing Council  Belchin, Bulgaria, 24 October 2018</a:t>
            </a:r>
            <a:endParaRPr lang="en-US" dirty="0"/>
          </a:p>
        </p:txBody>
      </p:sp>
      <p:sp>
        <p:nvSpPr>
          <p:cNvPr id="6" name="Slide Number Placeholder 5"/>
          <p:cNvSpPr>
            <a:spLocks noGrp="1"/>
          </p:cNvSpPr>
          <p:nvPr>
            <p:ph type="sldNum" sz="quarter" idx="12"/>
          </p:nvPr>
        </p:nvSpPr>
        <p:spPr/>
        <p:txBody>
          <a:bodyPr/>
          <a:lstStyle/>
          <a:p>
            <a:fld id="{D3CB352F-6CE0-4AFA-879D-83D121FCB0A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A27DF5-7E5A-4C85-9899-45B57F5F1BE7}" type="datetime1">
              <a:rPr lang="en-US" smtClean="0"/>
              <a:pPr/>
              <a:t>9/8/2022</a:t>
            </a:fld>
            <a:endParaRPr lang="en-US"/>
          </a:p>
        </p:txBody>
      </p:sp>
      <p:sp>
        <p:nvSpPr>
          <p:cNvPr id="5" name="Footer Placeholder 4"/>
          <p:cNvSpPr>
            <a:spLocks noGrp="1"/>
          </p:cNvSpPr>
          <p:nvPr>
            <p:ph type="ftr" sz="quarter" idx="11"/>
          </p:nvPr>
        </p:nvSpPr>
        <p:spPr/>
        <p:txBody>
          <a:bodyPr/>
          <a:lstStyle/>
          <a:p>
            <a:r>
              <a:rPr lang="en-US"/>
              <a:t>12th DANUBE FAB Governing Council  Belchin, Bulgaria, 24 October 2018</a:t>
            </a:r>
            <a:endParaRPr lang="en-US" dirty="0"/>
          </a:p>
        </p:txBody>
      </p:sp>
      <p:sp>
        <p:nvSpPr>
          <p:cNvPr id="6" name="Slide Number Placeholder 5"/>
          <p:cNvSpPr>
            <a:spLocks noGrp="1"/>
          </p:cNvSpPr>
          <p:nvPr>
            <p:ph type="sldNum" sz="quarter" idx="12"/>
          </p:nvPr>
        </p:nvSpPr>
        <p:spPr/>
        <p:txBody>
          <a:bodyPr/>
          <a:lstStyle/>
          <a:p>
            <a:fld id="{D3CB352F-6CE0-4AFA-879D-83D121FCB0A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60F580-3D8D-4BCC-81A0-3E8059A33047}" type="datetime1">
              <a:rPr lang="en-US" smtClean="0"/>
              <a:pPr/>
              <a:t>9/8/2022</a:t>
            </a:fld>
            <a:endParaRPr lang="en-US"/>
          </a:p>
        </p:txBody>
      </p:sp>
      <p:sp>
        <p:nvSpPr>
          <p:cNvPr id="5" name="Footer Placeholder 4"/>
          <p:cNvSpPr>
            <a:spLocks noGrp="1"/>
          </p:cNvSpPr>
          <p:nvPr>
            <p:ph type="ftr" sz="quarter" idx="11"/>
          </p:nvPr>
        </p:nvSpPr>
        <p:spPr/>
        <p:txBody>
          <a:bodyPr/>
          <a:lstStyle/>
          <a:p>
            <a:r>
              <a:rPr lang="en-US"/>
              <a:t>12th DANUBE FAB Governing Council  Belchin, Bulgaria, 24 October 2018</a:t>
            </a:r>
            <a:endParaRPr lang="en-US" dirty="0"/>
          </a:p>
        </p:txBody>
      </p:sp>
      <p:sp>
        <p:nvSpPr>
          <p:cNvPr id="6" name="Slide Number Placeholder 5"/>
          <p:cNvSpPr>
            <a:spLocks noGrp="1"/>
          </p:cNvSpPr>
          <p:nvPr>
            <p:ph type="sldNum" sz="quarter" idx="12"/>
          </p:nvPr>
        </p:nvSpPr>
        <p:spPr/>
        <p:txBody>
          <a:bodyPr/>
          <a:lstStyle/>
          <a:p>
            <a:fld id="{D3CB352F-6CE0-4AFA-879D-83D121FCB0A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1C8DFC-B444-4467-93C5-E89F09D21EAC}" type="datetime1">
              <a:rPr lang="en-US" smtClean="0"/>
              <a:pPr/>
              <a:t>9/8/2022</a:t>
            </a:fld>
            <a:endParaRPr lang="en-US"/>
          </a:p>
        </p:txBody>
      </p:sp>
      <p:sp>
        <p:nvSpPr>
          <p:cNvPr id="6" name="Footer Placeholder 5"/>
          <p:cNvSpPr>
            <a:spLocks noGrp="1"/>
          </p:cNvSpPr>
          <p:nvPr>
            <p:ph type="ftr" sz="quarter" idx="11"/>
          </p:nvPr>
        </p:nvSpPr>
        <p:spPr/>
        <p:txBody>
          <a:bodyPr/>
          <a:lstStyle/>
          <a:p>
            <a:r>
              <a:rPr lang="en-US"/>
              <a:t>12th DANUBE FAB Governing Council  Belchin, Bulgaria, 24 October 2018</a:t>
            </a:r>
            <a:endParaRPr lang="en-US" dirty="0"/>
          </a:p>
        </p:txBody>
      </p:sp>
      <p:sp>
        <p:nvSpPr>
          <p:cNvPr id="7" name="Slide Number Placeholder 6"/>
          <p:cNvSpPr>
            <a:spLocks noGrp="1"/>
          </p:cNvSpPr>
          <p:nvPr>
            <p:ph type="sldNum" sz="quarter" idx="12"/>
          </p:nvPr>
        </p:nvSpPr>
        <p:spPr/>
        <p:txBody>
          <a:bodyPr/>
          <a:lstStyle/>
          <a:p>
            <a:fld id="{D3CB352F-6CE0-4AFA-879D-83D121FCB0A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391F7CD-53AE-4D5E-9033-1698A2C58AEF}" type="datetime1">
              <a:rPr lang="en-US" smtClean="0"/>
              <a:pPr/>
              <a:t>9/8/2022</a:t>
            </a:fld>
            <a:endParaRPr lang="en-US"/>
          </a:p>
        </p:txBody>
      </p:sp>
      <p:sp>
        <p:nvSpPr>
          <p:cNvPr id="8" name="Footer Placeholder 7"/>
          <p:cNvSpPr>
            <a:spLocks noGrp="1"/>
          </p:cNvSpPr>
          <p:nvPr>
            <p:ph type="ftr" sz="quarter" idx="11"/>
          </p:nvPr>
        </p:nvSpPr>
        <p:spPr/>
        <p:txBody>
          <a:bodyPr/>
          <a:lstStyle/>
          <a:p>
            <a:r>
              <a:rPr lang="en-US"/>
              <a:t>12th DANUBE FAB Governing Council  Belchin, Bulgaria, 24 October 2018</a:t>
            </a:r>
            <a:endParaRPr lang="en-US" dirty="0"/>
          </a:p>
        </p:txBody>
      </p:sp>
      <p:sp>
        <p:nvSpPr>
          <p:cNvPr id="9" name="Slide Number Placeholder 8"/>
          <p:cNvSpPr>
            <a:spLocks noGrp="1"/>
          </p:cNvSpPr>
          <p:nvPr>
            <p:ph type="sldNum" sz="quarter" idx="12"/>
          </p:nvPr>
        </p:nvSpPr>
        <p:spPr/>
        <p:txBody>
          <a:bodyPr/>
          <a:lstStyle/>
          <a:p>
            <a:fld id="{D3CB352F-6CE0-4AFA-879D-83D121FCB0A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50636-14FF-47D2-A6ED-DA4514E449F7}" type="datetime1">
              <a:rPr lang="en-US" smtClean="0"/>
              <a:pPr/>
              <a:t>9/8/2022</a:t>
            </a:fld>
            <a:endParaRPr lang="en-US"/>
          </a:p>
        </p:txBody>
      </p:sp>
      <p:sp>
        <p:nvSpPr>
          <p:cNvPr id="4" name="Footer Placeholder 3"/>
          <p:cNvSpPr>
            <a:spLocks noGrp="1"/>
          </p:cNvSpPr>
          <p:nvPr>
            <p:ph type="ftr" sz="quarter" idx="11"/>
          </p:nvPr>
        </p:nvSpPr>
        <p:spPr/>
        <p:txBody>
          <a:bodyPr/>
          <a:lstStyle/>
          <a:p>
            <a:r>
              <a:rPr lang="en-US"/>
              <a:t>12th DANUBE FAB Governing Council  Belchin, Bulgaria, 24 October 2018</a:t>
            </a:r>
            <a:endParaRPr lang="en-US" dirty="0"/>
          </a:p>
        </p:txBody>
      </p:sp>
      <p:sp>
        <p:nvSpPr>
          <p:cNvPr id="5" name="Slide Number Placeholder 4"/>
          <p:cNvSpPr>
            <a:spLocks noGrp="1"/>
          </p:cNvSpPr>
          <p:nvPr>
            <p:ph type="sldNum" sz="quarter" idx="12"/>
          </p:nvPr>
        </p:nvSpPr>
        <p:spPr/>
        <p:txBody>
          <a:bodyPr/>
          <a:lstStyle/>
          <a:p>
            <a:fld id="{D3CB352F-6CE0-4AFA-879D-83D121FCB0A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337B7-0FC4-42F1-9108-3DEE06EC2766}" type="datetime1">
              <a:rPr lang="en-US" smtClean="0"/>
              <a:pPr/>
              <a:t>9/8/2022</a:t>
            </a:fld>
            <a:endParaRPr lang="en-US"/>
          </a:p>
        </p:txBody>
      </p:sp>
      <p:sp>
        <p:nvSpPr>
          <p:cNvPr id="3" name="Footer Placeholder 2"/>
          <p:cNvSpPr>
            <a:spLocks noGrp="1"/>
          </p:cNvSpPr>
          <p:nvPr>
            <p:ph type="ftr" sz="quarter" idx="11"/>
          </p:nvPr>
        </p:nvSpPr>
        <p:spPr/>
        <p:txBody>
          <a:bodyPr/>
          <a:lstStyle/>
          <a:p>
            <a:r>
              <a:rPr lang="en-US"/>
              <a:t>12th DANUBE FAB Governing Council  Belchin, Bulgaria, 24 October 2018</a:t>
            </a:r>
            <a:endParaRPr lang="en-US" dirty="0"/>
          </a:p>
        </p:txBody>
      </p:sp>
      <p:sp>
        <p:nvSpPr>
          <p:cNvPr id="4" name="Slide Number Placeholder 3"/>
          <p:cNvSpPr>
            <a:spLocks noGrp="1"/>
          </p:cNvSpPr>
          <p:nvPr>
            <p:ph type="sldNum" sz="quarter" idx="12"/>
          </p:nvPr>
        </p:nvSpPr>
        <p:spPr/>
        <p:txBody>
          <a:bodyPr/>
          <a:lstStyle/>
          <a:p>
            <a:fld id="{D3CB352F-6CE0-4AFA-879D-83D121FCB0A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C76CDB-ADFF-4420-91C9-A559553971DF}" type="datetime1">
              <a:rPr lang="en-US" smtClean="0"/>
              <a:pPr/>
              <a:t>9/8/2022</a:t>
            </a:fld>
            <a:endParaRPr lang="en-US"/>
          </a:p>
        </p:txBody>
      </p:sp>
      <p:sp>
        <p:nvSpPr>
          <p:cNvPr id="6" name="Footer Placeholder 5"/>
          <p:cNvSpPr>
            <a:spLocks noGrp="1"/>
          </p:cNvSpPr>
          <p:nvPr>
            <p:ph type="ftr" sz="quarter" idx="11"/>
          </p:nvPr>
        </p:nvSpPr>
        <p:spPr/>
        <p:txBody>
          <a:bodyPr/>
          <a:lstStyle/>
          <a:p>
            <a:r>
              <a:rPr lang="en-US"/>
              <a:t>12th DANUBE FAB Governing Council  Belchin, Bulgaria, 24 October 2018</a:t>
            </a:r>
            <a:endParaRPr lang="en-US" dirty="0"/>
          </a:p>
        </p:txBody>
      </p:sp>
      <p:sp>
        <p:nvSpPr>
          <p:cNvPr id="7" name="Slide Number Placeholder 6"/>
          <p:cNvSpPr>
            <a:spLocks noGrp="1"/>
          </p:cNvSpPr>
          <p:nvPr>
            <p:ph type="sldNum" sz="quarter" idx="12"/>
          </p:nvPr>
        </p:nvSpPr>
        <p:spPr/>
        <p:txBody>
          <a:bodyPr/>
          <a:lstStyle/>
          <a:p>
            <a:fld id="{D3CB352F-6CE0-4AFA-879D-83D121FCB0A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164105-1128-4664-92D7-28DE32781CE2}" type="datetime1">
              <a:rPr lang="en-US" smtClean="0"/>
              <a:pPr/>
              <a:t>9/8/2022</a:t>
            </a:fld>
            <a:endParaRPr lang="en-US"/>
          </a:p>
        </p:txBody>
      </p:sp>
      <p:sp>
        <p:nvSpPr>
          <p:cNvPr id="6" name="Footer Placeholder 5"/>
          <p:cNvSpPr>
            <a:spLocks noGrp="1"/>
          </p:cNvSpPr>
          <p:nvPr>
            <p:ph type="ftr" sz="quarter" idx="11"/>
          </p:nvPr>
        </p:nvSpPr>
        <p:spPr/>
        <p:txBody>
          <a:bodyPr/>
          <a:lstStyle/>
          <a:p>
            <a:r>
              <a:rPr lang="en-US"/>
              <a:t>12th DANUBE FAB Governing Council  Belchin, Bulgaria, 24 October 2018</a:t>
            </a:r>
            <a:endParaRPr lang="en-US" dirty="0"/>
          </a:p>
        </p:txBody>
      </p:sp>
      <p:sp>
        <p:nvSpPr>
          <p:cNvPr id="7" name="Slide Number Placeholder 6"/>
          <p:cNvSpPr>
            <a:spLocks noGrp="1"/>
          </p:cNvSpPr>
          <p:nvPr>
            <p:ph type="sldNum" sz="quarter" idx="12"/>
          </p:nvPr>
        </p:nvSpPr>
        <p:spPr/>
        <p:txBody>
          <a:bodyPr/>
          <a:lstStyle/>
          <a:p>
            <a:fld id="{D3CB352F-6CE0-4AFA-879D-83D121FCB0A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Background DF squares.png"/>
          <p:cNvPicPr>
            <a:picLocks noChangeAspect="1"/>
          </p:cNvPicPr>
          <p:nvPr userDrawn="1"/>
        </p:nvPicPr>
        <p:blipFill>
          <a:blip r:embed="rId13" cstate="print"/>
          <a:srcRect r="25000"/>
          <a:stretch>
            <a:fillRect/>
          </a:stretch>
        </p:blipFill>
        <p:spPr>
          <a:xfrm>
            <a:off x="0" y="0"/>
            <a:ext cx="12192000" cy="6858000"/>
          </a:xfrm>
          <a:prstGeom prst="rect">
            <a:avLst/>
          </a:prstGeom>
        </p:spPr>
      </p:pic>
      <p:sp>
        <p:nvSpPr>
          <p:cNvPr id="2" name="Title Placeholder 1"/>
          <p:cNvSpPr>
            <a:spLocks noGrp="1"/>
          </p:cNvSpPr>
          <p:nvPr>
            <p:ph type="title"/>
          </p:nvPr>
        </p:nvSpPr>
        <p:spPr>
          <a:xfrm>
            <a:off x="609600" y="274638"/>
            <a:ext cx="10972800" cy="71596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219201"/>
            <a:ext cx="10972800" cy="4906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latin typeface="Trebuchet MS" pitchFamily="34" charset="0"/>
              </a:defRPr>
            </a:lvl1pPr>
          </a:lstStyle>
          <a:p>
            <a:fld id="{F3D7276E-67BB-4E9A-BB01-0D0D1540C9EB}" type="datetime1">
              <a:rPr lang="en-US" smtClean="0"/>
              <a:pPr/>
              <a:t>9/8/2022</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latin typeface="Trebuchet MS" pitchFamily="34" charset="0"/>
              </a:defRPr>
            </a:lvl1pPr>
          </a:lstStyle>
          <a:p>
            <a:r>
              <a:rPr lang="en-US" dirty="0"/>
              <a:t>12th DANUBE FAB Governing Council  </a:t>
            </a:r>
            <a:r>
              <a:rPr lang="en-US" dirty="0" err="1"/>
              <a:t>Belchin</a:t>
            </a:r>
            <a:r>
              <a:rPr lang="en-US" dirty="0"/>
              <a:t>, Bulgaria, 24 October 2018</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latin typeface="Trebuchet MS" pitchFamily="34" charset="0"/>
              </a:defRPr>
            </a:lvl1pPr>
          </a:lstStyle>
          <a:p>
            <a:fld id="{D3CB352F-6CE0-4AFA-879D-83D121FCB0A0}" type="slidenum">
              <a:rPr lang="en-US" smtClean="0"/>
              <a:pPr/>
              <a:t>‹#›</a:t>
            </a:fld>
            <a:endParaRPr lang="en-US"/>
          </a:p>
        </p:txBody>
      </p:sp>
      <p:sp>
        <p:nvSpPr>
          <p:cNvPr id="11" name="Rectangle 10"/>
          <p:cNvSpPr/>
          <p:nvPr userDrawn="1"/>
        </p:nvSpPr>
        <p:spPr>
          <a:xfrm>
            <a:off x="1320800" y="990600"/>
            <a:ext cx="10261600" cy="76200"/>
          </a:xfrm>
          <a:prstGeom prst="rect">
            <a:avLst/>
          </a:prstGeom>
          <a:gradFill flip="none" rotWithShape="1">
            <a:gsLst>
              <a:gs pos="85000">
                <a:srgbClr val="70BC3E">
                  <a:shade val="67500"/>
                  <a:satMod val="115000"/>
                  <a:alpha val="47000"/>
                </a:srgbClr>
              </a:gs>
              <a:gs pos="31000">
                <a:srgbClr val="70BC3E">
                  <a:shade val="67500"/>
                  <a:satMod val="115000"/>
                  <a:alpha val="5000"/>
                </a:srgbClr>
              </a:gs>
              <a:gs pos="85000">
                <a:srgbClr val="70BC3E">
                  <a:shade val="67500"/>
                  <a:satMod val="115000"/>
                  <a:alpha val="47000"/>
                </a:srgbClr>
              </a:gs>
              <a:gs pos="100000">
                <a:srgbClr val="70BC3E">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0" name="Picture 9" descr="green_leaf.png"/>
          <p:cNvPicPr>
            <a:picLocks noChangeAspect="1"/>
          </p:cNvPicPr>
          <p:nvPr userDrawn="1"/>
        </p:nvPicPr>
        <p:blipFill>
          <a:blip r:embed="rId14" cstate="print">
            <a:duotone>
              <a:prstClr val="black"/>
              <a:srgbClr val="70BC3E">
                <a:tint val="45000"/>
                <a:satMod val="400000"/>
              </a:srgbClr>
            </a:duotone>
            <a:lum bright="-10000"/>
          </a:blip>
          <a:stretch>
            <a:fillRect/>
          </a:stretch>
        </p:blipFill>
        <p:spPr>
          <a:xfrm>
            <a:off x="10464800" y="6103570"/>
            <a:ext cx="1507067" cy="67823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r" defTabSz="914400" rtl="0" eaLnBrk="1" latinLnBrk="0" hangingPunct="1">
        <a:spcBef>
          <a:spcPct val="0"/>
        </a:spcBef>
        <a:buNone/>
        <a:defRPr sz="4000" kern="1200">
          <a:solidFill>
            <a:srgbClr val="1F497D"/>
          </a:solidFill>
          <a:latin typeface="Trebuchet MS" pitchFamily="34" charset="0"/>
          <a:ea typeface="+mj-ea"/>
          <a:cs typeface="+mj-cs"/>
        </a:defRPr>
      </a:lvl1pPr>
    </p:titleStyle>
    <p:bodyStyle>
      <a:lvl1pPr marL="685800" indent="-685800" algn="l" defTabSz="914400" rtl="0" eaLnBrk="1" latinLnBrk="0" hangingPunct="1">
        <a:spcBef>
          <a:spcPct val="20000"/>
        </a:spcBef>
        <a:buFont typeface="Wingdings" pitchFamily="2" charset="2"/>
        <a:buChar char="q"/>
        <a:defRPr sz="3200" kern="1200">
          <a:solidFill>
            <a:srgbClr val="1F497D"/>
          </a:solidFill>
          <a:latin typeface="Trebuchet MS"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1F497D"/>
          </a:solidFill>
          <a:latin typeface="Trebuchet MS"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1F497D"/>
          </a:solidFill>
          <a:latin typeface="Trebuchet MS"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1F497D"/>
          </a:solidFill>
          <a:latin typeface="Trebuchet MS"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1F497D"/>
          </a:solidFill>
          <a:latin typeface="Trebuchet M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themeOverride" Target="../theme/themeOverride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8.png"/><Relationship Id="rId2" Type="http://schemas.openxmlformats.org/officeDocument/2006/relationships/slideLayout" Target="../slideLayouts/slideLayout4.xml"/><Relationship Id="rId1" Type="http://schemas.openxmlformats.org/officeDocument/2006/relationships/themeOverride" Target="../theme/themeOverride2.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2693987"/>
            <a:ext cx="7848600" cy="1470025"/>
          </a:xfrm>
        </p:spPr>
        <p:txBody>
          <a:bodyPr/>
          <a:lstStyle/>
          <a:p>
            <a:pPr algn="r"/>
            <a:r>
              <a:rPr lang="en-GB" sz="2000" b="1" dirty="0">
                <a:effectLst/>
                <a:latin typeface="Times New Roman" panose="02020603050405020304" pitchFamily="18" charset="0"/>
                <a:ea typeface="Calibri" panose="020F0502020204030204" pitchFamily="34" charset="0"/>
              </a:rPr>
              <a:t>Impact of COVID pandemic on Air Navigation Service Providers – European Level and Case study Bulgaria</a:t>
            </a:r>
            <a:endParaRPr lang="en-US" sz="2000" dirty="0"/>
          </a:p>
        </p:txBody>
      </p:sp>
      <p:sp>
        <p:nvSpPr>
          <p:cNvPr id="3" name="Subtitle 2"/>
          <p:cNvSpPr>
            <a:spLocks noGrp="1"/>
          </p:cNvSpPr>
          <p:nvPr>
            <p:ph type="subTitle" idx="1"/>
          </p:nvPr>
        </p:nvSpPr>
        <p:spPr>
          <a:xfrm>
            <a:off x="1676400" y="4495800"/>
            <a:ext cx="7848600" cy="609600"/>
          </a:xfrm>
        </p:spPr>
        <p:txBody>
          <a:bodyPr>
            <a:normAutofit fontScale="85000" lnSpcReduction="20000"/>
          </a:bodyPr>
          <a:lstStyle/>
          <a:p>
            <a:pPr algn="r"/>
            <a:r>
              <a:rPr lang="en-US" sz="2400" dirty="0"/>
              <a:t>15 SEPTEMBER 2022</a:t>
            </a:r>
          </a:p>
          <a:p>
            <a:pPr algn="r"/>
            <a:r>
              <a:rPr lang="en-US" sz="2400" dirty="0"/>
              <a:t>SOFIA, BULGARIA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CE3C091D-C3B0-5B00-5AC2-B36D2EF0ACC5}"/>
              </a:ext>
            </a:extLst>
          </p:cNvPr>
          <p:cNvSpPr>
            <a:spLocks noGrp="1"/>
          </p:cNvSpPr>
          <p:nvPr>
            <p:ph type="title"/>
          </p:nvPr>
        </p:nvSpPr>
        <p:spPr/>
        <p:txBody>
          <a:bodyPr>
            <a:normAutofit fontScale="90000"/>
          </a:bodyPr>
          <a:lstStyle/>
          <a:p>
            <a:pPr algn="ctr"/>
            <a:r>
              <a:rPr lang="en-US" sz="2400" b="1" dirty="0">
                <a:solidFill>
                  <a:schemeClr val="tx2">
                    <a:lumMod val="75000"/>
                  </a:schemeClr>
                </a:solidFill>
                <a:latin typeface="Times New Roman" panose="02020603050405020304" pitchFamily="18" charset="0"/>
                <a:cs typeface="Times New Roman" panose="02020603050405020304" pitchFamily="18" charset="0"/>
              </a:rPr>
              <a:t>SETTING THE SCENE OVER RP2 2015-2019 AND RP3 2020-2024</a:t>
            </a:r>
            <a:br>
              <a:rPr lang="en-US" sz="2400" b="1" dirty="0">
                <a:solidFill>
                  <a:schemeClr val="tx2">
                    <a:lumMod val="75000"/>
                  </a:schemeClr>
                </a:solidFill>
                <a:latin typeface="Times New Roman" panose="02020603050405020304" pitchFamily="18" charset="0"/>
                <a:cs typeface="Times New Roman" panose="02020603050405020304" pitchFamily="18" charset="0"/>
              </a:rPr>
            </a:br>
            <a:r>
              <a:rPr lang="en-US" sz="1800" b="1" dirty="0">
                <a:solidFill>
                  <a:srgbClr val="0000FF"/>
                </a:solidFill>
                <a:latin typeface="Times New Roman" panose="02020603050405020304" pitchFamily="18" charset="0"/>
                <a:cs typeface="Times New Roman" panose="02020603050405020304" pitchFamily="18" charset="0"/>
              </a:rPr>
              <a:t>NOV 2019: TRAFFIC RUNNING AT FULL THROTTLE, MORE CAPACITY OVER RP3 IS OF ESSESENCE</a:t>
            </a:r>
            <a:endParaRPr lang="en-US" sz="1800" dirty="0">
              <a:solidFill>
                <a:srgbClr val="0000FF"/>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3CB352F-6CE0-4AFA-879D-83D121FCB0A0}" type="slidenum">
              <a:rPr lang="en-US" smtClean="0"/>
              <a:pPr/>
              <a:t>2</a:t>
            </a:fld>
            <a:endParaRPr lang="en-US" dirty="0"/>
          </a:p>
        </p:txBody>
      </p:sp>
      <p:graphicFrame>
        <p:nvGraphicFramePr>
          <p:cNvPr id="5" name="Content Placeholder 4">
            <a:extLst>
              <a:ext uri="{FF2B5EF4-FFF2-40B4-BE49-F238E27FC236}">
                <a16:creationId xmlns:a16="http://schemas.microsoft.com/office/drawing/2014/main" id="{ADC20E66-7BD3-FECE-905B-24435A24CAFD}"/>
              </a:ext>
            </a:extLst>
          </p:cNvPr>
          <p:cNvGraphicFramePr>
            <a:graphicFrameLocks noGrp="1"/>
          </p:cNvGraphicFramePr>
          <p:nvPr>
            <p:ph sz="half" idx="1"/>
            <p:extLst>
              <p:ext uri="{D42A27DB-BD31-4B8C-83A1-F6EECF244321}">
                <p14:modId xmlns:p14="http://schemas.microsoft.com/office/powerpoint/2010/main" val="3050285765"/>
              </p:ext>
            </p:extLst>
          </p:nvPr>
        </p:nvGraphicFramePr>
        <p:xfrm>
          <a:off x="6216764" y="1219202"/>
          <a:ext cx="5504849" cy="2590800"/>
        </p:xfrm>
        <a:graphic>
          <a:graphicData uri="http://schemas.openxmlformats.org/drawingml/2006/chart">
            <c:chart xmlns:c="http://schemas.openxmlformats.org/drawingml/2006/chart" xmlns:r="http://schemas.openxmlformats.org/officeDocument/2006/relationships" r:id="rId4"/>
          </a:graphicData>
        </a:graphic>
      </p:graphicFrame>
      <p:pic>
        <p:nvPicPr>
          <p:cNvPr id="11" name="Content Placeholder 10">
            <a:extLst>
              <a:ext uri="{FF2B5EF4-FFF2-40B4-BE49-F238E27FC236}">
                <a16:creationId xmlns:a16="http://schemas.microsoft.com/office/drawing/2014/main" id="{397AC34D-8FC1-0AB2-3982-0EEBEEE23269}"/>
              </a:ext>
            </a:extLst>
          </p:cNvPr>
          <p:cNvPicPr>
            <a:picLocks noGrp="1" noChangeAspect="1"/>
          </p:cNvPicPr>
          <p:nvPr>
            <p:ph sz="half" idx="2"/>
          </p:nvPr>
        </p:nvPicPr>
        <p:blipFill>
          <a:blip r:embed="rId5"/>
          <a:stretch>
            <a:fillRect/>
          </a:stretch>
        </p:blipFill>
        <p:spPr>
          <a:xfrm>
            <a:off x="3396695" y="3832862"/>
            <a:ext cx="5504850" cy="3025138"/>
          </a:xfrm>
        </p:spPr>
      </p:pic>
      <p:pic>
        <p:nvPicPr>
          <p:cNvPr id="20" name="Picture 19">
            <a:extLst>
              <a:ext uri="{FF2B5EF4-FFF2-40B4-BE49-F238E27FC236}">
                <a16:creationId xmlns:a16="http://schemas.microsoft.com/office/drawing/2014/main" id="{EB72F055-18B9-28F5-E1EB-C4E8DE77CCFA}"/>
              </a:ext>
            </a:extLst>
          </p:cNvPr>
          <p:cNvPicPr>
            <a:picLocks noChangeAspect="1"/>
          </p:cNvPicPr>
          <p:nvPr/>
        </p:nvPicPr>
        <p:blipFill>
          <a:blip r:embed="rId6"/>
          <a:stretch>
            <a:fillRect/>
          </a:stretch>
        </p:blipFill>
        <p:spPr>
          <a:xfrm>
            <a:off x="76199" y="1219200"/>
            <a:ext cx="6140565" cy="2613659"/>
          </a:xfrm>
          <a:prstGeom prst="rect">
            <a:avLst/>
          </a:prstGeom>
        </p:spPr>
      </p:pic>
    </p:spTree>
    <p:extLst>
      <p:ext uri="{BB962C8B-B14F-4D97-AF65-F5344CB8AC3E}">
        <p14:creationId xmlns:p14="http://schemas.microsoft.com/office/powerpoint/2010/main" val="3402984505"/>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CE3C091D-C3B0-5B00-5AC2-B36D2EF0ACC5}"/>
              </a:ext>
            </a:extLst>
          </p:cNvPr>
          <p:cNvSpPr>
            <a:spLocks noGrp="1"/>
          </p:cNvSpPr>
          <p:nvPr>
            <p:ph type="title"/>
          </p:nvPr>
        </p:nvSpPr>
        <p:spPr>
          <a:xfrm>
            <a:off x="609600" y="183848"/>
            <a:ext cx="10972800" cy="715962"/>
          </a:xfrm>
        </p:spPr>
        <p:txBody>
          <a:bodyPr>
            <a:normAutofit fontScale="90000"/>
          </a:bodyPr>
          <a:lstStyle/>
          <a:p>
            <a:pPr algn="ctr"/>
            <a:r>
              <a:rPr lang="en-US" sz="2400" b="1" dirty="0">
                <a:solidFill>
                  <a:schemeClr val="tx2">
                    <a:lumMod val="75000"/>
                  </a:schemeClr>
                </a:solidFill>
                <a:latin typeface="Times New Roman" panose="02020603050405020304" pitchFamily="18" charset="0"/>
                <a:cs typeface="Times New Roman" panose="02020603050405020304" pitchFamily="18" charset="0"/>
              </a:rPr>
              <a:t>SETTING THE SCENE OVER RP2 2015-2019 AND RP3 2020-2024 </a:t>
            </a:r>
            <a:br>
              <a:rPr lang="en-US" sz="2400" b="1" dirty="0">
                <a:solidFill>
                  <a:schemeClr val="tx2">
                    <a:lumMod val="75000"/>
                  </a:schemeClr>
                </a:solidFill>
                <a:latin typeface="Times New Roman" panose="02020603050405020304" pitchFamily="18" charset="0"/>
                <a:cs typeface="Times New Roman" panose="02020603050405020304" pitchFamily="18" charset="0"/>
              </a:rPr>
            </a:br>
            <a:r>
              <a:rPr lang="en-US" sz="2200" b="1" dirty="0">
                <a:solidFill>
                  <a:srgbClr val="FF0000"/>
                </a:solidFill>
                <a:latin typeface="Times New Roman" panose="02020603050405020304" pitchFamily="18" charset="0"/>
                <a:cs typeface="Times New Roman" panose="02020603050405020304" pitchFamily="18" charset="0"/>
              </a:rPr>
              <a:t>2020:COMPLETE HALT… QUO VADIS … WILL TRAFFIC BE EVER COMING BACK?</a:t>
            </a:r>
            <a:endParaRPr lang="en-US" sz="2200" dirty="0">
              <a:solidFill>
                <a:srgbClr val="FF0000"/>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3CB352F-6CE0-4AFA-879D-83D121FCB0A0}" type="slidenum">
              <a:rPr lang="en-US" smtClean="0"/>
              <a:pPr/>
              <a:t>3</a:t>
            </a:fld>
            <a:endParaRPr lang="en-US" dirty="0"/>
          </a:p>
        </p:txBody>
      </p:sp>
      <p:graphicFrame>
        <p:nvGraphicFramePr>
          <p:cNvPr id="5" name="Content Placeholder 4">
            <a:extLst>
              <a:ext uri="{FF2B5EF4-FFF2-40B4-BE49-F238E27FC236}">
                <a16:creationId xmlns:a16="http://schemas.microsoft.com/office/drawing/2014/main" id="{ADC20E66-7BD3-FECE-905B-24435A24CAFD}"/>
              </a:ext>
            </a:extLst>
          </p:cNvPr>
          <p:cNvGraphicFramePr>
            <a:graphicFrameLocks noGrp="1"/>
          </p:cNvGraphicFramePr>
          <p:nvPr>
            <p:ph sz="half" idx="1"/>
            <p:extLst>
              <p:ext uri="{D42A27DB-BD31-4B8C-83A1-F6EECF244321}">
                <p14:modId xmlns:p14="http://schemas.microsoft.com/office/powerpoint/2010/main" val="3843411100"/>
              </p:ext>
            </p:extLst>
          </p:nvPr>
        </p:nvGraphicFramePr>
        <p:xfrm>
          <a:off x="609600" y="1125790"/>
          <a:ext cx="5384800" cy="2227011"/>
        </p:xfrm>
        <a:graphic>
          <a:graphicData uri="http://schemas.openxmlformats.org/drawingml/2006/chart">
            <c:chart xmlns:c="http://schemas.openxmlformats.org/drawingml/2006/chart" xmlns:r="http://schemas.openxmlformats.org/officeDocument/2006/relationships" r:id="rId4"/>
          </a:graphicData>
        </a:graphic>
      </p:graphicFrame>
      <p:pic>
        <p:nvPicPr>
          <p:cNvPr id="11" name="Content Placeholder 10">
            <a:extLst>
              <a:ext uri="{FF2B5EF4-FFF2-40B4-BE49-F238E27FC236}">
                <a16:creationId xmlns:a16="http://schemas.microsoft.com/office/drawing/2014/main" id="{397AC34D-8FC1-0AB2-3982-0EEBEEE23269}"/>
              </a:ext>
            </a:extLst>
          </p:cNvPr>
          <p:cNvPicPr>
            <a:picLocks noGrp="1" noChangeAspect="1"/>
          </p:cNvPicPr>
          <p:nvPr>
            <p:ph sz="half" idx="2"/>
          </p:nvPr>
        </p:nvPicPr>
        <p:blipFill>
          <a:blip r:embed="rId5"/>
          <a:stretch>
            <a:fillRect/>
          </a:stretch>
        </p:blipFill>
        <p:spPr>
          <a:xfrm>
            <a:off x="6077550" y="1219200"/>
            <a:ext cx="5504850" cy="2209800"/>
          </a:xfrm>
        </p:spPr>
      </p:pic>
      <p:pic>
        <p:nvPicPr>
          <p:cNvPr id="15" name="Picture 14">
            <a:extLst>
              <a:ext uri="{FF2B5EF4-FFF2-40B4-BE49-F238E27FC236}">
                <a16:creationId xmlns:a16="http://schemas.microsoft.com/office/drawing/2014/main" id="{8E09F632-32BF-5008-FAAF-6E65982ABA59}"/>
              </a:ext>
            </a:extLst>
          </p:cNvPr>
          <p:cNvPicPr>
            <a:picLocks noChangeAspect="1"/>
          </p:cNvPicPr>
          <p:nvPr/>
        </p:nvPicPr>
        <p:blipFill>
          <a:blip r:embed="rId6"/>
          <a:stretch>
            <a:fillRect/>
          </a:stretch>
        </p:blipFill>
        <p:spPr>
          <a:xfrm>
            <a:off x="609600" y="3368040"/>
            <a:ext cx="5421699" cy="2725341"/>
          </a:xfrm>
          <a:prstGeom prst="rect">
            <a:avLst/>
          </a:prstGeom>
        </p:spPr>
      </p:pic>
      <p:pic>
        <p:nvPicPr>
          <p:cNvPr id="18" name="Picture 17">
            <a:extLst>
              <a:ext uri="{FF2B5EF4-FFF2-40B4-BE49-F238E27FC236}">
                <a16:creationId xmlns:a16="http://schemas.microsoft.com/office/drawing/2014/main" id="{91A01BE1-F70E-B7AB-1DEB-5AAEDA16C42B}"/>
              </a:ext>
            </a:extLst>
          </p:cNvPr>
          <p:cNvPicPr>
            <a:picLocks noChangeAspect="1"/>
          </p:cNvPicPr>
          <p:nvPr/>
        </p:nvPicPr>
        <p:blipFill>
          <a:blip r:embed="rId7"/>
          <a:stretch>
            <a:fillRect/>
          </a:stretch>
        </p:blipFill>
        <p:spPr>
          <a:xfrm>
            <a:off x="6026750" y="3473918"/>
            <a:ext cx="5421699" cy="2619463"/>
          </a:xfrm>
          <a:prstGeom prst="rect">
            <a:avLst/>
          </a:prstGeom>
        </p:spPr>
      </p:pic>
      <p:sp>
        <p:nvSpPr>
          <p:cNvPr id="3" name="TextBox 2">
            <a:extLst>
              <a:ext uri="{FF2B5EF4-FFF2-40B4-BE49-F238E27FC236}">
                <a16:creationId xmlns:a16="http://schemas.microsoft.com/office/drawing/2014/main" id="{F1E5FF0E-8944-DD75-A121-EDEEFF53B5C9}"/>
              </a:ext>
            </a:extLst>
          </p:cNvPr>
          <p:cNvSpPr txBox="1"/>
          <p:nvPr/>
        </p:nvSpPr>
        <p:spPr>
          <a:xfrm>
            <a:off x="609599" y="6169581"/>
            <a:ext cx="10972800" cy="615553"/>
          </a:xfrm>
          <a:prstGeom prst="rect">
            <a:avLst/>
          </a:prstGeom>
          <a:solidFill>
            <a:srgbClr val="FFFF00"/>
          </a:solidFill>
        </p:spPr>
        <p:txBody>
          <a:bodyPr wrap="square">
            <a:spAutoFit/>
          </a:bodyPr>
          <a:lstStyle/>
          <a:p>
            <a:pPr algn="just"/>
            <a:r>
              <a:rPr lang="en-US" sz="1600" dirty="0">
                <a:solidFill>
                  <a:srgbClr val="FF0000"/>
                </a:solidFill>
                <a:latin typeface="Times New Roman" panose="02020603050405020304" pitchFamily="18" charset="0"/>
                <a:cs typeface="Times New Roman" panose="02020603050405020304" pitchFamily="18" charset="0"/>
              </a:rPr>
              <a:t>Uncertain legislative perspective: Performance Scheme – Y/N? New EU-wide targets or full cost recovery? ANSP costs and losses? ANSPs capabilities to generate revenue? State aid? Liquidity, low unit rates, charges deferral? Investments and ATCOs recruitment? </a:t>
            </a:r>
            <a:r>
              <a:rPr lang="en-US" dirty="0"/>
              <a:t> </a:t>
            </a:r>
            <a:endParaRPr lang="bg-BG" dirty="0"/>
          </a:p>
        </p:txBody>
      </p:sp>
    </p:spTree>
    <p:extLst>
      <p:ext uri="{BB962C8B-B14F-4D97-AF65-F5344CB8AC3E}">
        <p14:creationId xmlns:p14="http://schemas.microsoft.com/office/powerpoint/2010/main" val="3661125672"/>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20524-C6B0-6968-8151-94E75607547A}"/>
              </a:ext>
            </a:extLst>
          </p:cNvPr>
          <p:cNvSpPr>
            <a:spLocks noGrp="1"/>
          </p:cNvSpPr>
          <p:nvPr>
            <p:ph type="title"/>
          </p:nvPr>
        </p:nvSpPr>
        <p:spPr/>
        <p:txBody>
          <a:bodyPr>
            <a:normAutofit/>
          </a:bodyPr>
          <a:lstStyle/>
          <a:p>
            <a:pPr algn="ctr"/>
            <a:r>
              <a:rPr lang="en-US" sz="2400" b="1" dirty="0">
                <a:effectLst/>
                <a:latin typeface="Times New Roman" panose="02020603050405020304" pitchFamily="18" charset="0"/>
                <a:ea typeface="Calibri" panose="020F0502020204030204" pitchFamily="34" charset="0"/>
              </a:rPr>
              <a:t>ANSPs FEATURES AND ENDOGENOUS CHARACTERISTICS</a:t>
            </a:r>
            <a:endParaRPr lang="en-US" sz="2400" dirty="0"/>
          </a:p>
        </p:txBody>
      </p:sp>
      <p:sp>
        <p:nvSpPr>
          <p:cNvPr id="3" name="Text Placeholder 2">
            <a:extLst>
              <a:ext uri="{FF2B5EF4-FFF2-40B4-BE49-F238E27FC236}">
                <a16:creationId xmlns:a16="http://schemas.microsoft.com/office/drawing/2014/main" id="{9AD9EEDD-0701-459B-EDF1-2EDA4D182BA4}"/>
              </a:ext>
            </a:extLst>
          </p:cNvPr>
          <p:cNvSpPr>
            <a:spLocks noGrp="1"/>
          </p:cNvSpPr>
          <p:nvPr>
            <p:ph type="body" idx="1"/>
          </p:nvPr>
        </p:nvSpPr>
        <p:spPr>
          <a:xfrm>
            <a:off x="609600" y="1066801"/>
            <a:ext cx="5386917" cy="914399"/>
          </a:xfrm>
        </p:spPr>
        <p:txBody>
          <a:bodyPr>
            <a:noAutofit/>
          </a:bodyPr>
          <a:lstStyle/>
          <a:p>
            <a:pPr algn="just"/>
            <a:r>
              <a:rPr lang="en-US" sz="1800" dirty="0">
                <a:latin typeface="Times New Roman" panose="02020603050405020304" pitchFamily="18" charset="0"/>
                <a:cs typeface="Times New Roman" panose="02020603050405020304" pitchFamily="18" charset="0"/>
              </a:rPr>
              <a:t>High operating leverage (OL)  – main reasons: 24/7 operations and the need for meeting all requirements to ensure safety regardless of traffic levels</a:t>
            </a:r>
          </a:p>
        </p:txBody>
      </p:sp>
      <mc:AlternateContent xmlns:mc="http://schemas.openxmlformats.org/markup-compatibility/2006" xmlns:a14="http://schemas.microsoft.com/office/drawing/2010/main">
        <mc:Choice Requires="a14">
          <p:sp>
            <p:nvSpPr>
              <p:cNvPr id="4" name="Content Placeholder 3">
                <a:extLst>
                  <a:ext uri="{FF2B5EF4-FFF2-40B4-BE49-F238E27FC236}">
                    <a16:creationId xmlns:a16="http://schemas.microsoft.com/office/drawing/2014/main" id="{D164C48A-4B37-1F2C-5231-1DAD900148C6}"/>
                  </a:ext>
                </a:extLst>
              </p:cNvPr>
              <p:cNvSpPr>
                <a:spLocks noGrp="1"/>
              </p:cNvSpPr>
              <p:nvPr>
                <p:ph sz="half" idx="2"/>
              </p:nvPr>
            </p:nvSpPr>
            <p:spPr>
              <a:xfrm>
                <a:off x="609600" y="1981200"/>
                <a:ext cx="5386917" cy="4876800"/>
              </a:xfrm>
            </p:spPr>
            <p:txBody>
              <a:bodyPr>
                <a:noAutofit/>
              </a:bodyPr>
              <a:lstStyle/>
              <a:p>
                <a:pPr marL="0" indent="0" algn="just">
                  <a:buNone/>
                </a:pPr>
                <a:r>
                  <a:rPr lang="en-US" sz="1350" dirty="0">
                    <a:solidFill>
                      <a:srgbClr val="0000FF"/>
                    </a:solidFill>
                    <a:latin typeface="Times New Roman" panose="02020603050405020304" pitchFamily="18" charset="0"/>
                    <a:cs typeface="Times New Roman" panose="02020603050405020304" pitchFamily="18" charset="0"/>
                  </a:rPr>
                  <a:t>1. Boils down to an analysis of fixed costs (FC) and variable costs (VC). </a:t>
                </a:r>
              </a:p>
              <a:p>
                <a:pPr marL="0" indent="0" algn="just">
                  <a:buNone/>
                </a:pPr>
                <a:r>
                  <a:rPr lang="en-US" sz="135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2. </a:t>
                </a:r>
                <a:r>
                  <a:rPr lang="en-US" sz="135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Highest in companies that have a high proportion of FC in relation to VC. This kind of company uses more fixed assets in its operations; </a:t>
                </a:r>
              </a:p>
              <a:p>
                <a:pPr marL="0" indent="0" algn="just">
                  <a:buNone/>
                </a:pPr>
                <a:r>
                  <a:rPr lang="en-US" sz="1350" dirty="0">
                    <a:solidFill>
                      <a:srgbClr val="0000FF"/>
                    </a:solidFill>
                    <a:latin typeface="Times New Roman" panose="02020603050405020304" pitchFamily="18" charset="0"/>
                    <a:cs typeface="Times New Roman" panose="02020603050405020304" pitchFamily="18" charset="0"/>
                  </a:rPr>
                  <a:t>3. Occurs when a company has FC that must be met regardless of sales volume;</a:t>
                </a:r>
              </a:p>
              <a:p>
                <a:pPr marL="0" indent="0" algn="just">
                  <a:buNone/>
                </a:pPr>
                <a:r>
                  <a:rPr lang="en-US" sz="135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4. How sensitive a company's operating income is to a change in revenue streams is measured by the degree of operating leverage (DOL). DOL directly reflects company's cost structure (being a significant variable when determining profitability). E.g. if normally EBIT is EUR10M, but turns into a loss of (EUR 40m) because of – 60% decrease in sales, then </a:t>
                </a:r>
              </a:p>
              <a:p>
                <a:pPr algn="just">
                  <a:buFont typeface="Wingdings" panose="05000000000000000000" pitchFamily="2" charset="2"/>
                  <a:buChar char="Ø"/>
                </a:pPr>
                <a:r>
                  <a:rPr lang="en-US" sz="135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135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DOL = </a:t>
                </a:r>
                <a14:m>
                  <m:oMath xmlns:m="http://schemas.openxmlformats.org/officeDocument/2006/math">
                    <m:f>
                      <m:fPr>
                        <m:ctrlPr>
                          <a:rPr lang="en-US" sz="1350" b="1" i="1" smtClean="0">
                            <a:solidFill>
                              <a:srgbClr val="0000FF"/>
                            </a:solidFill>
                            <a:effectLst/>
                            <a:latin typeface="Cambria Math" panose="02040503050406030204" pitchFamily="18" charset="0"/>
                            <a:cs typeface="Times New Roman" panose="02020603050405020304" pitchFamily="18" charset="0"/>
                          </a:rPr>
                        </m:ctrlPr>
                      </m:fPr>
                      <m:num>
                        <m:r>
                          <a:rPr lang="en-US" sz="1350" b="1" i="1" smtClean="0">
                            <a:solidFill>
                              <a:srgbClr val="0000FF"/>
                            </a:solidFill>
                            <a:effectLst/>
                            <a:latin typeface="Cambria Math" panose="02040503050406030204" pitchFamily="18" charset="0"/>
                            <a:cs typeface="Times New Roman" panose="02020603050405020304" pitchFamily="18" charset="0"/>
                          </a:rPr>
                          <m:t> </m:t>
                        </m:r>
                        <m:f>
                          <m:fPr>
                            <m:ctrlPr>
                              <a:rPr lang="en-US" sz="1350" b="1" i="1" smtClean="0">
                                <a:solidFill>
                                  <a:srgbClr val="0000FF"/>
                                </a:solidFill>
                                <a:effectLst/>
                                <a:latin typeface="Cambria Math" panose="02040503050406030204" pitchFamily="18" charset="0"/>
                                <a:cs typeface="Times New Roman" panose="02020603050405020304" pitchFamily="18" charset="0"/>
                              </a:rPr>
                            </m:ctrlPr>
                          </m:fPr>
                          <m:num>
                            <m:r>
                              <a:rPr lang="en-US" sz="1350" b="1" i="1" smtClean="0">
                                <a:solidFill>
                                  <a:srgbClr val="0000FF"/>
                                </a:solidFill>
                                <a:effectLst/>
                                <a:latin typeface="Cambria Math" panose="02040503050406030204" pitchFamily="18" charset="0"/>
                                <a:cs typeface="Times New Roman" panose="02020603050405020304" pitchFamily="18" charset="0"/>
                              </a:rPr>
                              <m:t>𝟏𝟎</m:t>
                            </m:r>
                            <m:r>
                              <a:rPr lang="en-US" sz="1350" b="1" i="1" smtClean="0">
                                <a:solidFill>
                                  <a:srgbClr val="0000FF"/>
                                </a:solidFill>
                                <a:effectLst/>
                                <a:latin typeface="Cambria Math" panose="02040503050406030204" pitchFamily="18" charset="0"/>
                                <a:cs typeface="Times New Roman" panose="02020603050405020304" pitchFamily="18" charset="0"/>
                              </a:rPr>
                              <m:t>−(−</m:t>
                            </m:r>
                            <m:r>
                              <a:rPr lang="en-US" sz="1350" b="1" i="1" smtClean="0">
                                <a:solidFill>
                                  <a:srgbClr val="0000FF"/>
                                </a:solidFill>
                                <a:effectLst/>
                                <a:latin typeface="Cambria Math" panose="02040503050406030204" pitchFamily="18" charset="0"/>
                                <a:cs typeface="Times New Roman" panose="02020603050405020304" pitchFamily="18" charset="0"/>
                              </a:rPr>
                              <m:t>𝟒𝟎</m:t>
                            </m:r>
                            <m:r>
                              <a:rPr lang="en-US" sz="1350" b="1" i="1" smtClean="0">
                                <a:solidFill>
                                  <a:srgbClr val="0000FF"/>
                                </a:solidFill>
                                <a:effectLst/>
                                <a:latin typeface="Cambria Math" panose="02040503050406030204" pitchFamily="18" charset="0"/>
                                <a:cs typeface="Times New Roman" panose="02020603050405020304" pitchFamily="18" charset="0"/>
                              </a:rPr>
                              <m:t>)</m:t>
                            </m:r>
                          </m:num>
                          <m:den>
                            <m:r>
                              <a:rPr lang="en-US" sz="1350" b="1" i="1" smtClean="0">
                                <a:solidFill>
                                  <a:srgbClr val="0000FF"/>
                                </a:solidFill>
                                <a:effectLst/>
                                <a:latin typeface="Cambria Math" panose="02040503050406030204" pitchFamily="18" charset="0"/>
                                <a:cs typeface="Times New Roman" panose="02020603050405020304" pitchFamily="18" charset="0"/>
                              </a:rPr>
                              <m:t>𝟏𝟎</m:t>
                            </m:r>
                          </m:den>
                        </m:f>
                      </m:num>
                      <m:den>
                        <m:f>
                          <m:fPr>
                            <m:ctrlPr>
                              <a:rPr lang="en-US" sz="1350" b="1" i="1" smtClean="0">
                                <a:solidFill>
                                  <a:srgbClr val="0000FF"/>
                                </a:solidFill>
                                <a:effectLst/>
                                <a:latin typeface="Cambria Math" panose="02040503050406030204" pitchFamily="18" charset="0"/>
                                <a:cs typeface="Times New Roman" panose="02020603050405020304" pitchFamily="18" charset="0"/>
                              </a:rPr>
                            </m:ctrlPr>
                          </m:fPr>
                          <m:num>
                            <m:r>
                              <a:rPr lang="en-US" sz="1350" b="1" i="1" smtClean="0">
                                <a:solidFill>
                                  <a:srgbClr val="0000FF"/>
                                </a:solidFill>
                                <a:effectLst/>
                                <a:latin typeface="Cambria Math" panose="02040503050406030204" pitchFamily="18" charset="0"/>
                                <a:cs typeface="Times New Roman" panose="02020603050405020304" pitchFamily="18" charset="0"/>
                              </a:rPr>
                              <m:t>𝟒𝟎</m:t>
                            </m:r>
                            <m:r>
                              <a:rPr lang="en-US" sz="1350" b="1" i="1" smtClean="0">
                                <a:solidFill>
                                  <a:srgbClr val="0000FF"/>
                                </a:solidFill>
                                <a:effectLst/>
                                <a:latin typeface="Cambria Math" panose="02040503050406030204" pitchFamily="18" charset="0"/>
                                <a:cs typeface="Times New Roman" panose="02020603050405020304" pitchFamily="18" charset="0"/>
                              </a:rPr>
                              <m:t>−</m:t>
                            </m:r>
                            <m:r>
                              <a:rPr lang="en-US" sz="1350" b="1" i="1" smtClean="0">
                                <a:solidFill>
                                  <a:srgbClr val="0000FF"/>
                                </a:solidFill>
                                <a:effectLst/>
                                <a:latin typeface="Cambria Math" panose="02040503050406030204" pitchFamily="18" charset="0"/>
                                <a:cs typeface="Times New Roman" panose="02020603050405020304" pitchFamily="18" charset="0"/>
                              </a:rPr>
                              <m:t>𝟏𝟎𝟎</m:t>
                            </m:r>
                          </m:num>
                          <m:den>
                            <m:r>
                              <a:rPr lang="en-US" sz="1350" b="1" i="1" smtClean="0">
                                <a:solidFill>
                                  <a:srgbClr val="0000FF"/>
                                </a:solidFill>
                                <a:effectLst/>
                                <a:latin typeface="Cambria Math" panose="02040503050406030204" pitchFamily="18" charset="0"/>
                                <a:cs typeface="Times New Roman" panose="02020603050405020304" pitchFamily="18" charset="0"/>
                              </a:rPr>
                              <m:t>𝟏𝟎𝟎</m:t>
                            </m:r>
                          </m:den>
                        </m:f>
                      </m:den>
                    </m:f>
                  </m:oMath>
                </a14:m>
                <a:r>
                  <a:rPr lang="en-US" sz="135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 </a:t>
                </a:r>
                <a14:m>
                  <m:oMath xmlns:m="http://schemas.openxmlformats.org/officeDocument/2006/math">
                    <m:f>
                      <m:fPr>
                        <m:ctrlPr>
                          <a:rPr lang="en-US" sz="1350" b="1" i="1" smtClean="0">
                            <a:solidFill>
                              <a:srgbClr val="0000FF"/>
                            </a:solidFill>
                            <a:effectLst/>
                            <a:latin typeface="Cambria Math" panose="02040503050406030204" pitchFamily="18" charset="0"/>
                            <a:cs typeface="Times New Roman" panose="02020603050405020304" pitchFamily="18" charset="0"/>
                          </a:rPr>
                        </m:ctrlPr>
                      </m:fPr>
                      <m:num>
                        <m:r>
                          <a:rPr lang="en-US" sz="1350" b="1" i="1" smtClean="0">
                            <a:solidFill>
                              <a:srgbClr val="0000FF"/>
                            </a:solidFill>
                            <a:effectLst/>
                            <a:latin typeface="Cambria Math" panose="02040503050406030204" pitchFamily="18" charset="0"/>
                            <a:cs typeface="Times New Roman" panose="02020603050405020304" pitchFamily="18" charset="0"/>
                          </a:rPr>
                          <m:t>𝟓𝟎𝟎</m:t>
                        </m:r>
                        <m:r>
                          <a:rPr lang="en-US" sz="1350" b="1" i="1" smtClean="0">
                            <a:solidFill>
                              <a:srgbClr val="0000FF"/>
                            </a:solidFill>
                            <a:effectLst/>
                            <a:latin typeface="Cambria Math" panose="02040503050406030204" pitchFamily="18" charset="0"/>
                            <a:cs typeface="Times New Roman" panose="02020603050405020304" pitchFamily="18" charset="0"/>
                          </a:rPr>
                          <m:t>%</m:t>
                        </m:r>
                      </m:num>
                      <m:den>
                        <m:r>
                          <a:rPr lang="en-US" sz="1350" b="1" i="1" smtClean="0">
                            <a:solidFill>
                              <a:srgbClr val="0000FF"/>
                            </a:solidFill>
                            <a:effectLst/>
                            <a:latin typeface="Cambria Math" panose="02040503050406030204" pitchFamily="18" charset="0"/>
                            <a:cs typeface="Times New Roman" panose="02020603050405020304" pitchFamily="18" charset="0"/>
                          </a:rPr>
                          <m:t>−</m:t>
                        </m:r>
                        <m:r>
                          <a:rPr lang="en-US" sz="1350" b="1" i="1" smtClean="0">
                            <a:solidFill>
                              <a:srgbClr val="0000FF"/>
                            </a:solidFill>
                            <a:effectLst/>
                            <a:latin typeface="Cambria Math" panose="02040503050406030204" pitchFamily="18" charset="0"/>
                            <a:cs typeface="Times New Roman" panose="02020603050405020304" pitchFamily="18" charset="0"/>
                          </a:rPr>
                          <m:t>𝟔𝟎</m:t>
                        </m:r>
                        <m:r>
                          <a:rPr lang="en-US" sz="1350" b="1" i="1" smtClean="0">
                            <a:solidFill>
                              <a:srgbClr val="0000FF"/>
                            </a:solidFill>
                            <a:effectLst/>
                            <a:latin typeface="Cambria Math" panose="02040503050406030204" pitchFamily="18" charset="0"/>
                            <a:cs typeface="Times New Roman" panose="02020603050405020304" pitchFamily="18" charset="0"/>
                          </a:rPr>
                          <m:t>%</m:t>
                        </m:r>
                      </m:den>
                    </m:f>
                    <m:r>
                      <a:rPr lang="en-US" sz="1350" b="1" i="1" smtClean="0">
                        <a:solidFill>
                          <a:srgbClr val="0000FF"/>
                        </a:solidFill>
                        <a:effectLst/>
                        <a:latin typeface="Cambria Math" panose="02040503050406030204" pitchFamily="18" charset="0"/>
                        <a:cs typeface="Times New Roman" panose="02020603050405020304" pitchFamily="18" charset="0"/>
                      </a:rPr>
                      <m:t>=− </m:t>
                    </m:r>
                    <m:r>
                      <a:rPr lang="en-US" sz="1350" b="1" i="1" smtClean="0">
                        <a:solidFill>
                          <a:srgbClr val="0000FF"/>
                        </a:solidFill>
                        <a:effectLst/>
                        <a:latin typeface="Cambria Math" panose="02040503050406030204" pitchFamily="18" charset="0"/>
                        <a:cs typeface="Times New Roman" panose="02020603050405020304" pitchFamily="18" charset="0"/>
                      </a:rPr>
                      <m:t>𝟖</m:t>
                    </m:r>
                    <m:r>
                      <a:rPr lang="en-US" sz="1350" b="1" i="1" smtClean="0">
                        <a:solidFill>
                          <a:srgbClr val="0000FF"/>
                        </a:solidFill>
                        <a:effectLst/>
                        <a:latin typeface="Cambria Math" panose="02040503050406030204" pitchFamily="18" charset="0"/>
                        <a:cs typeface="Times New Roman" panose="02020603050405020304" pitchFamily="18" charset="0"/>
                      </a:rPr>
                      <m:t>,</m:t>
                    </m:r>
                    <m:r>
                      <a:rPr lang="en-US" sz="1350" b="1" i="1" smtClean="0">
                        <a:solidFill>
                          <a:srgbClr val="0000FF"/>
                        </a:solidFill>
                        <a:effectLst/>
                        <a:latin typeface="Cambria Math" panose="02040503050406030204" pitchFamily="18" charset="0"/>
                        <a:cs typeface="Times New Roman" panose="02020603050405020304" pitchFamily="18" charset="0"/>
                      </a:rPr>
                      <m:t>𝟑𝟑</m:t>
                    </m:r>
                  </m:oMath>
                </a14:m>
                <a:r>
                  <a:rPr lang="en-US" sz="135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indent="0" algn="just">
                  <a:buNone/>
                </a:pPr>
                <a:r>
                  <a:rPr lang="en-US" sz="1350" dirty="0">
                    <a:solidFill>
                      <a:srgbClr val="0000FF"/>
                    </a:solidFill>
                    <a:latin typeface="Times New Roman" panose="02020603050405020304" pitchFamily="18" charset="0"/>
                    <a:cs typeface="Times New Roman" panose="02020603050405020304" pitchFamily="18" charset="0"/>
                  </a:rPr>
                  <a:t>5. If FC are high – difficult to manage short-term revenue fluctuation, because expenses are incurred regardless of levels of sales; </a:t>
                </a:r>
              </a:p>
              <a:p>
                <a:pPr marL="0" indent="0" algn="just">
                  <a:buNone/>
                </a:pPr>
                <a:r>
                  <a:rPr lang="en-US" sz="1350" dirty="0">
                    <a:solidFill>
                      <a:srgbClr val="0000FF"/>
                    </a:solidFill>
                    <a:latin typeface="Times New Roman" panose="02020603050405020304" pitchFamily="18" charset="0"/>
                    <a:cs typeface="Times New Roman" panose="02020603050405020304" pitchFamily="18" charset="0"/>
                  </a:rPr>
                  <a:t>Companies with high risk and high degrees of operating leverage find it harder to obtain cheap financing (impacts cost of equity!);</a:t>
                </a:r>
              </a:p>
              <a:p>
                <a:pPr marL="0" indent="0" algn="just">
                  <a:buNone/>
                </a:pPr>
                <a:r>
                  <a:rPr lang="en-US" sz="135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6. The benefits of high OL can be immense. Companies with high OL can make more money from each additional sale if they don't have to increase costs to produce more sales (economies of scale which are not endless; expectations to reduce ANS charges). </a:t>
                </a:r>
                <a:endParaRPr lang="en-US" sz="1350" dirty="0">
                  <a:solidFill>
                    <a:srgbClr val="FF0000"/>
                  </a:solidFill>
                  <a:latin typeface="Times New Roman" panose="02020603050405020304" pitchFamily="18" charset="0"/>
                  <a:cs typeface="Times New Roman" panose="02020603050405020304" pitchFamily="18" charset="0"/>
                </a:endParaRPr>
              </a:p>
            </p:txBody>
          </p:sp>
        </mc:Choice>
        <mc:Fallback xmlns="">
          <p:sp>
            <p:nvSpPr>
              <p:cNvPr id="4" name="Content Placeholder 3">
                <a:extLst>
                  <a:ext uri="{FF2B5EF4-FFF2-40B4-BE49-F238E27FC236}">
                    <a16:creationId xmlns:a16="http://schemas.microsoft.com/office/drawing/2014/main" id="{D164C48A-4B37-1F2C-5231-1DAD900148C6}"/>
                  </a:ext>
                </a:extLst>
              </p:cNvPr>
              <p:cNvSpPr>
                <a:spLocks noGrp="1" noRot="1" noChangeAspect="1" noMove="1" noResize="1" noEditPoints="1" noAdjustHandles="1" noChangeArrowheads="1" noChangeShapeType="1" noTextEdit="1"/>
              </p:cNvSpPr>
              <p:nvPr>
                <p:ph sz="half" idx="2"/>
              </p:nvPr>
            </p:nvSpPr>
            <p:spPr>
              <a:xfrm>
                <a:off x="609600" y="1981200"/>
                <a:ext cx="5386917" cy="4876800"/>
              </a:xfrm>
              <a:blipFill>
                <a:blip r:embed="rId2"/>
                <a:stretch>
                  <a:fillRect l="-226" t="-125" r="-226"/>
                </a:stretch>
              </a:blipFill>
            </p:spPr>
            <p:txBody>
              <a:bodyPr/>
              <a:lstStyle/>
              <a:p>
                <a:r>
                  <a:rPr lang="bg-BG">
                    <a:noFill/>
                  </a:rPr>
                  <a:t> </a:t>
                </a:r>
              </a:p>
            </p:txBody>
          </p:sp>
        </mc:Fallback>
      </mc:AlternateContent>
      <p:sp>
        <p:nvSpPr>
          <p:cNvPr id="5" name="Text Placeholder 4">
            <a:extLst>
              <a:ext uri="{FF2B5EF4-FFF2-40B4-BE49-F238E27FC236}">
                <a16:creationId xmlns:a16="http://schemas.microsoft.com/office/drawing/2014/main" id="{8A3B08AF-BAD0-6DD8-67A5-918B47C87E74}"/>
              </a:ext>
            </a:extLst>
          </p:cNvPr>
          <p:cNvSpPr>
            <a:spLocks noGrp="1"/>
          </p:cNvSpPr>
          <p:nvPr>
            <p:ph type="body" sz="quarter" idx="3"/>
          </p:nvPr>
        </p:nvSpPr>
        <p:spPr>
          <a:xfrm>
            <a:off x="6193368" y="1066800"/>
            <a:ext cx="5389033" cy="914399"/>
          </a:xfrm>
        </p:spPr>
        <p:txBody>
          <a:bodyPr>
            <a:noAutofit/>
          </a:bodyPr>
          <a:lstStyle/>
          <a:p>
            <a:pPr algn="just"/>
            <a:r>
              <a:rPr lang="en-US" sz="1800" dirty="0">
                <a:latin typeface="Times New Roman" panose="02020603050405020304" pitchFamily="18" charset="0"/>
                <a:cs typeface="Times New Roman" panose="02020603050405020304" pitchFamily="18" charset="0"/>
              </a:rPr>
              <a:t>Long minimal planning horizon 5 to 10 years – main reasons: complex projects and time-consuming training processes; needed to ensure safety </a:t>
            </a:r>
          </a:p>
        </p:txBody>
      </p:sp>
      <p:sp>
        <p:nvSpPr>
          <p:cNvPr id="6" name="Content Placeholder 5">
            <a:extLst>
              <a:ext uri="{FF2B5EF4-FFF2-40B4-BE49-F238E27FC236}">
                <a16:creationId xmlns:a16="http://schemas.microsoft.com/office/drawing/2014/main" id="{3C94DB13-4A08-3775-FE6E-9EE178D94BA9}"/>
              </a:ext>
            </a:extLst>
          </p:cNvPr>
          <p:cNvSpPr>
            <a:spLocks noGrp="1"/>
          </p:cNvSpPr>
          <p:nvPr>
            <p:ph sz="quarter" idx="4"/>
          </p:nvPr>
        </p:nvSpPr>
        <p:spPr>
          <a:xfrm>
            <a:off x="6193368" y="2057399"/>
            <a:ext cx="5389033" cy="1006477"/>
          </a:xfrm>
        </p:spPr>
        <p:txBody>
          <a:bodyPr>
            <a:normAutofit/>
          </a:bodyPr>
          <a:lstStyle/>
          <a:p>
            <a:pPr marL="0" indent="0">
              <a:buNone/>
            </a:pPr>
            <a:r>
              <a:rPr lang="en-US" sz="1350" dirty="0">
                <a:solidFill>
                  <a:srgbClr val="0000FF"/>
                </a:solidFill>
                <a:latin typeface="Times New Roman" panose="02020603050405020304" pitchFamily="18" charset="0"/>
                <a:cs typeface="Times New Roman" panose="02020603050405020304" pitchFamily="18" charset="0"/>
              </a:rPr>
              <a:t>1. ATCO training period – 2-4 years</a:t>
            </a:r>
          </a:p>
          <a:p>
            <a:pPr marL="0" indent="0">
              <a:buNone/>
            </a:pPr>
            <a:r>
              <a:rPr lang="en-US" sz="1350" dirty="0">
                <a:solidFill>
                  <a:srgbClr val="0000FF"/>
                </a:solidFill>
                <a:latin typeface="Times New Roman" panose="02020603050405020304" pitchFamily="18" charset="0"/>
                <a:cs typeface="Times New Roman" panose="02020603050405020304" pitchFamily="18" charset="0"/>
              </a:rPr>
              <a:t>2. ATM/CNS projects are complex and time consuming &gt; 2 years if R&amp;D is heavily involved</a:t>
            </a:r>
          </a:p>
          <a:p>
            <a:pPr marL="0" indent="0">
              <a:buNone/>
            </a:pPr>
            <a:r>
              <a:rPr lang="en-US" sz="1350" dirty="0">
                <a:solidFill>
                  <a:srgbClr val="0000FF"/>
                </a:solidFill>
                <a:latin typeface="Times New Roman" panose="02020603050405020304" pitchFamily="18" charset="0"/>
                <a:cs typeface="Times New Roman" panose="02020603050405020304" pitchFamily="18" charset="0"/>
              </a:rPr>
              <a:t>3. Planning horizon ≥ 5 years, 5-10 years</a:t>
            </a:r>
          </a:p>
          <a:p>
            <a:endParaRPr lang="en-US" dirty="0"/>
          </a:p>
        </p:txBody>
      </p:sp>
      <p:sp>
        <p:nvSpPr>
          <p:cNvPr id="8" name="Slide Number Placeholder 7">
            <a:extLst>
              <a:ext uri="{FF2B5EF4-FFF2-40B4-BE49-F238E27FC236}">
                <a16:creationId xmlns:a16="http://schemas.microsoft.com/office/drawing/2014/main" id="{873AF6E1-351C-B1AB-6DC1-1BC928F9934C}"/>
              </a:ext>
            </a:extLst>
          </p:cNvPr>
          <p:cNvSpPr>
            <a:spLocks noGrp="1"/>
          </p:cNvSpPr>
          <p:nvPr>
            <p:ph type="sldNum" sz="quarter" idx="12"/>
          </p:nvPr>
        </p:nvSpPr>
        <p:spPr/>
        <p:txBody>
          <a:bodyPr/>
          <a:lstStyle/>
          <a:p>
            <a:fld id="{D3CB352F-6CE0-4AFA-879D-83D121FCB0A0}" type="slidenum">
              <a:rPr lang="en-US" smtClean="0"/>
              <a:pPr/>
              <a:t>4</a:t>
            </a:fld>
            <a:endParaRPr lang="en-US"/>
          </a:p>
        </p:txBody>
      </p:sp>
      <p:sp>
        <p:nvSpPr>
          <p:cNvPr id="9" name="Text Placeholder 4">
            <a:extLst>
              <a:ext uri="{FF2B5EF4-FFF2-40B4-BE49-F238E27FC236}">
                <a16:creationId xmlns:a16="http://schemas.microsoft.com/office/drawing/2014/main" id="{189F07FD-A250-E882-F0EE-FCE18450AB1C}"/>
              </a:ext>
            </a:extLst>
          </p:cNvPr>
          <p:cNvSpPr txBox="1">
            <a:spLocks/>
          </p:cNvSpPr>
          <p:nvPr/>
        </p:nvSpPr>
        <p:spPr>
          <a:xfrm>
            <a:off x="6193368" y="3063876"/>
            <a:ext cx="5389033" cy="402272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Wingdings" pitchFamily="2" charset="2"/>
              <a:buNone/>
              <a:defRPr sz="2400" b="1" kern="1200">
                <a:solidFill>
                  <a:srgbClr val="1F497D"/>
                </a:solidFill>
                <a:latin typeface="Trebuchet MS" pitchFamily="34" charset="0"/>
                <a:ea typeface="+mn-ea"/>
                <a:cs typeface="+mn-cs"/>
              </a:defRPr>
            </a:lvl1pPr>
            <a:lvl2pPr marL="457200" indent="0" algn="l" defTabSz="914400" rtl="0" eaLnBrk="1" latinLnBrk="0" hangingPunct="1">
              <a:spcBef>
                <a:spcPct val="20000"/>
              </a:spcBef>
              <a:buFont typeface="Arial" pitchFamily="34" charset="0"/>
              <a:buNone/>
              <a:defRPr sz="2000" b="1" kern="1200">
                <a:solidFill>
                  <a:srgbClr val="1F497D"/>
                </a:solidFill>
                <a:latin typeface="Trebuchet MS" pitchFamily="34" charset="0"/>
                <a:ea typeface="+mn-ea"/>
                <a:cs typeface="+mn-cs"/>
              </a:defRPr>
            </a:lvl2pPr>
            <a:lvl3pPr marL="914400" indent="0" algn="l" defTabSz="914400" rtl="0" eaLnBrk="1" latinLnBrk="0" hangingPunct="1">
              <a:spcBef>
                <a:spcPct val="20000"/>
              </a:spcBef>
              <a:buFont typeface="Arial" pitchFamily="34" charset="0"/>
              <a:buNone/>
              <a:defRPr sz="1800" b="1" kern="1200">
                <a:solidFill>
                  <a:srgbClr val="1F497D"/>
                </a:solidFill>
                <a:latin typeface="Trebuchet MS" pitchFamily="34" charset="0"/>
                <a:ea typeface="+mn-ea"/>
                <a:cs typeface="+mn-cs"/>
              </a:defRPr>
            </a:lvl3pPr>
            <a:lvl4pPr marL="1371600" indent="0" algn="l" defTabSz="914400" rtl="0" eaLnBrk="1" latinLnBrk="0" hangingPunct="1">
              <a:spcBef>
                <a:spcPct val="20000"/>
              </a:spcBef>
              <a:buFont typeface="Arial" pitchFamily="34" charset="0"/>
              <a:buNone/>
              <a:defRPr sz="1600" b="1" kern="1200">
                <a:solidFill>
                  <a:srgbClr val="1F497D"/>
                </a:solidFill>
                <a:latin typeface="Trebuchet MS" pitchFamily="34" charset="0"/>
                <a:ea typeface="+mn-ea"/>
                <a:cs typeface="+mn-cs"/>
              </a:defRPr>
            </a:lvl4pPr>
            <a:lvl5pPr marL="1828800" indent="0" algn="l" defTabSz="914400" rtl="0" eaLnBrk="1" latinLnBrk="0" hangingPunct="1">
              <a:spcBef>
                <a:spcPct val="20000"/>
              </a:spcBef>
              <a:buFont typeface="Arial" pitchFamily="34" charset="0"/>
              <a:buNone/>
              <a:defRPr sz="1600" b="1" kern="1200">
                <a:solidFill>
                  <a:srgbClr val="1F497D"/>
                </a:solidFill>
                <a:latin typeface="Trebuchet MS" pitchFamily="34" charset="0"/>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pPr algn="just"/>
            <a:r>
              <a:rPr lang="en-US" sz="1800" dirty="0">
                <a:solidFill>
                  <a:srgbClr val="FF0000"/>
                </a:solidFill>
                <a:latin typeface="Times New Roman" panose="02020603050405020304" pitchFamily="18" charset="0"/>
                <a:cs typeface="Times New Roman" panose="02020603050405020304" pitchFamily="18" charset="0"/>
              </a:rPr>
              <a:t>CONCLUSIONS:</a:t>
            </a:r>
          </a:p>
          <a:p>
            <a:pPr marL="285750" indent="-285750" algn="just">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ANSPs must find ways to acquire human and technical resources to meet high traffic demand in more flexible ways (Operational resilience)</a:t>
            </a:r>
          </a:p>
          <a:p>
            <a:pPr marL="285750" indent="-285750" algn="just">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ANSPs must find ways to manage activities and costs in more flexible ways (Financial resilience)</a:t>
            </a:r>
          </a:p>
          <a:p>
            <a:pPr marL="285750" indent="-285750" algn="just">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ANSPs must act in preventive manner with sufficient lead time</a:t>
            </a:r>
          </a:p>
          <a:p>
            <a:pPr marL="285750" indent="-285750" algn="just">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Medium- and long-term objectives for ANSPs prevail over short-term objectives</a:t>
            </a:r>
          </a:p>
          <a:p>
            <a:pPr marL="285750" indent="-285750" algn="just">
              <a:buFontTx/>
              <a:buChar char="-"/>
            </a:pPr>
            <a:endParaRPr lang="en-US" sz="1800" dirty="0">
              <a:latin typeface="Times New Roman" panose="02020603050405020304" pitchFamily="18" charset="0"/>
              <a:cs typeface="Times New Roman" panose="02020603050405020304" pitchFamily="18" charset="0"/>
            </a:endParaRPr>
          </a:p>
          <a:p>
            <a:pPr marL="285750" indent="-285750" algn="just">
              <a:buFontTx/>
              <a:buChar char="-"/>
            </a:pP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4314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20524-C6B0-6968-8151-94E75607547A}"/>
              </a:ext>
            </a:extLst>
          </p:cNvPr>
          <p:cNvSpPr>
            <a:spLocks noGrp="1"/>
          </p:cNvSpPr>
          <p:nvPr>
            <p:ph type="title"/>
          </p:nvPr>
        </p:nvSpPr>
        <p:spPr/>
        <p:txBody>
          <a:bodyPr>
            <a:normAutofit/>
          </a:bodyPr>
          <a:lstStyle/>
          <a:p>
            <a:pPr algn="ctr"/>
            <a:r>
              <a:rPr lang="en-US" sz="2400" b="1" dirty="0">
                <a:effectLst/>
                <a:latin typeface="Times New Roman" panose="02020603050405020304" pitchFamily="18" charset="0"/>
                <a:ea typeface="Calibri" panose="020F0502020204030204" pitchFamily="34" charset="0"/>
              </a:rPr>
              <a:t>RESILIENCE OF ANSPs – LINKS TO CHARGES</a:t>
            </a:r>
            <a:endParaRPr lang="en-US" sz="2400" dirty="0"/>
          </a:p>
        </p:txBody>
      </p:sp>
      <p:sp>
        <p:nvSpPr>
          <p:cNvPr id="3" name="Text Placeholder 2">
            <a:extLst>
              <a:ext uri="{FF2B5EF4-FFF2-40B4-BE49-F238E27FC236}">
                <a16:creationId xmlns:a16="http://schemas.microsoft.com/office/drawing/2014/main" id="{9AD9EEDD-0701-459B-EDF1-2EDA4D182BA4}"/>
              </a:ext>
            </a:extLst>
          </p:cNvPr>
          <p:cNvSpPr>
            <a:spLocks noGrp="1"/>
          </p:cNvSpPr>
          <p:nvPr>
            <p:ph type="body" idx="1"/>
          </p:nvPr>
        </p:nvSpPr>
        <p:spPr>
          <a:xfrm>
            <a:off x="709885" y="1143000"/>
            <a:ext cx="5386917" cy="518319"/>
          </a:xfrm>
        </p:spPr>
        <p:txBody>
          <a:bodyPr>
            <a:noAutofit/>
          </a:bodyPr>
          <a:lstStyle/>
          <a:p>
            <a:pPr algn="ctr"/>
            <a:r>
              <a:rPr lang="en-US" sz="1800" dirty="0">
                <a:solidFill>
                  <a:srgbClr val="0000FF"/>
                </a:solidFill>
                <a:latin typeface="Times New Roman" panose="02020603050405020304" pitchFamily="18" charset="0"/>
                <a:cs typeface="Times New Roman" panose="02020603050405020304" pitchFamily="18" charset="0"/>
              </a:rPr>
              <a:t>ANSP PERSPECTIVE</a:t>
            </a:r>
          </a:p>
        </p:txBody>
      </p:sp>
      <p:sp>
        <p:nvSpPr>
          <p:cNvPr id="4" name="Content Placeholder 3">
            <a:extLst>
              <a:ext uri="{FF2B5EF4-FFF2-40B4-BE49-F238E27FC236}">
                <a16:creationId xmlns:a16="http://schemas.microsoft.com/office/drawing/2014/main" id="{D164C48A-4B37-1F2C-5231-1DAD900148C6}"/>
              </a:ext>
            </a:extLst>
          </p:cNvPr>
          <p:cNvSpPr>
            <a:spLocks noGrp="1"/>
          </p:cNvSpPr>
          <p:nvPr>
            <p:ph sz="half" idx="2"/>
          </p:nvPr>
        </p:nvSpPr>
        <p:spPr>
          <a:xfrm>
            <a:off x="609600" y="1661320"/>
            <a:ext cx="5386917" cy="4695032"/>
          </a:xfrm>
        </p:spPr>
        <p:txBody>
          <a:bodyPr>
            <a:noAutofit/>
          </a:bodyPr>
          <a:lstStyle/>
          <a:p>
            <a:pPr marL="0" indent="0" algn="just">
              <a:buNone/>
            </a:pPr>
            <a:r>
              <a:rPr lang="en-US" sz="1200" dirty="0">
                <a:solidFill>
                  <a:srgbClr val="0000FF"/>
                </a:solidFill>
                <a:latin typeface="Times New Roman" panose="02020603050405020304" pitchFamily="18" charset="0"/>
                <a:cs typeface="Times New Roman" panose="02020603050405020304" pitchFamily="18" charset="0"/>
              </a:rPr>
              <a:t>1. Charges comprise almost 100% of ANSP income, as a rule </a:t>
            </a:r>
          </a:p>
          <a:p>
            <a:pPr marL="0" indent="0" algn="just">
              <a:buNone/>
            </a:pPr>
            <a:r>
              <a:rPr lang="en-US" sz="1200" dirty="0">
                <a:solidFill>
                  <a:srgbClr val="0000FF"/>
                </a:solidFill>
                <a:latin typeface="Times New Roman" panose="02020603050405020304" pitchFamily="18" charset="0"/>
                <a:cs typeface="Times New Roman" panose="02020603050405020304" pitchFamily="18" charset="0"/>
              </a:rPr>
              <a:t>2. Bear all costs for human and technical resources to ensure service provision, maintenance and development of critical infrastructure</a:t>
            </a:r>
          </a:p>
          <a:p>
            <a:pPr marL="0" indent="0" algn="just">
              <a:buNone/>
            </a:pPr>
            <a:r>
              <a:rPr lang="en-US" sz="1200" dirty="0">
                <a:solidFill>
                  <a:srgbClr val="0000FF"/>
                </a:solidFill>
                <a:latin typeface="Times New Roman" panose="02020603050405020304" pitchFamily="18" charset="0"/>
                <a:cs typeface="Times New Roman" panose="02020603050405020304" pitchFamily="18" charset="0"/>
              </a:rPr>
              <a:t>3. No commitment on users’ side for traffic volume, thus mechanisms to offset variances between forecasted and actual traffic are in place</a:t>
            </a:r>
          </a:p>
          <a:p>
            <a:pPr marL="0" indent="0" algn="just">
              <a:buNone/>
            </a:pPr>
            <a:r>
              <a:rPr lang="en-US" sz="1200" dirty="0">
                <a:solidFill>
                  <a:srgbClr val="0000FF"/>
                </a:solidFill>
                <a:latin typeface="Times New Roman" panose="02020603050405020304" pitchFamily="18" charset="0"/>
                <a:cs typeface="Times New Roman" panose="02020603050405020304" pitchFamily="18" charset="0"/>
              </a:rPr>
              <a:t>4. Regulation and applicable legislation </a:t>
            </a:r>
            <a:r>
              <a:rPr lang="en-US" sz="1200" b="1" dirty="0">
                <a:solidFill>
                  <a:srgbClr val="0000FF"/>
                </a:solidFill>
                <a:latin typeface="Times New Roman" panose="02020603050405020304" pitchFamily="18" charset="0"/>
                <a:cs typeface="Times New Roman" panose="02020603050405020304" pitchFamily="18" charset="0"/>
              </a:rPr>
              <a:t>have to</a:t>
            </a:r>
            <a:r>
              <a:rPr lang="en-US" sz="1200" dirty="0">
                <a:solidFill>
                  <a:srgbClr val="0000FF"/>
                </a:solidFill>
                <a:latin typeface="Times New Roman" panose="02020603050405020304" pitchFamily="18" charset="0"/>
                <a:cs typeface="Times New Roman" panose="02020603050405020304" pitchFamily="18" charset="0"/>
              </a:rPr>
              <a:t> ensure legal certainty and ability to generate revenue (different than overcoming liquidity issues)</a:t>
            </a:r>
          </a:p>
          <a:p>
            <a:pPr marL="0" indent="0" algn="just">
              <a:buNone/>
            </a:pPr>
            <a:r>
              <a:rPr lang="en-US" sz="1200" dirty="0">
                <a:solidFill>
                  <a:srgbClr val="0000FF"/>
                </a:solidFill>
                <a:latin typeface="Times New Roman" panose="02020603050405020304" pitchFamily="18" charset="0"/>
                <a:cs typeface="Times New Roman" panose="02020603050405020304" pitchFamily="18" charset="0"/>
              </a:rPr>
              <a:t>5. Must </a:t>
            </a:r>
            <a:r>
              <a:rPr lang="en-US" sz="1200" dirty="0" err="1">
                <a:solidFill>
                  <a:srgbClr val="0000FF"/>
                </a:solidFill>
                <a:latin typeface="Times New Roman" panose="02020603050405020304" pitchFamily="18" charset="0"/>
                <a:cs typeface="Times New Roman" panose="02020603050405020304" pitchFamily="18" charset="0"/>
              </a:rPr>
              <a:t>prioritise</a:t>
            </a:r>
            <a:r>
              <a:rPr lang="en-US" sz="1200" dirty="0">
                <a:solidFill>
                  <a:srgbClr val="0000FF"/>
                </a:solidFill>
                <a:latin typeface="Times New Roman" panose="02020603050405020304" pitchFamily="18" charset="0"/>
                <a:cs typeface="Times New Roman" panose="02020603050405020304" pitchFamily="18" charset="0"/>
              </a:rPr>
              <a:t> medium-and long-term objectives over short-terms ones in a cost-efficient manner. </a:t>
            </a:r>
            <a:r>
              <a:rPr lang="en-US" sz="1200" b="1" dirty="0">
                <a:solidFill>
                  <a:srgbClr val="0000FF"/>
                </a:solidFill>
                <a:latin typeface="Times New Roman" panose="02020603050405020304" pitchFamily="18" charset="0"/>
                <a:cs typeface="Times New Roman" panose="02020603050405020304" pitchFamily="18" charset="0"/>
              </a:rPr>
              <a:t>This would not change users' cost structure and would be “bearable“ compared to daily problems related to unsafe and low-quality service provision, especially when traffic is high.</a:t>
            </a:r>
            <a:r>
              <a:rPr lang="en-US" sz="1200" dirty="0">
                <a:solidFill>
                  <a:srgbClr val="0000FF"/>
                </a:solidFill>
                <a:latin typeface="Times New Roman" panose="02020603050405020304" pitchFamily="18" charset="0"/>
                <a:cs typeface="Times New Roman" panose="02020603050405020304" pitchFamily="18" charset="0"/>
              </a:rPr>
              <a:t> </a:t>
            </a:r>
          </a:p>
          <a:p>
            <a:pPr marL="0" indent="0" algn="just">
              <a:buNone/>
            </a:pPr>
            <a:r>
              <a:rPr lang="en-US" sz="1200" dirty="0">
                <a:solidFill>
                  <a:srgbClr val="0000FF"/>
                </a:solidFill>
                <a:latin typeface="Times New Roman" panose="02020603050405020304" pitchFamily="18" charset="0"/>
                <a:cs typeface="Times New Roman" panose="02020603050405020304" pitchFamily="18" charset="0"/>
              </a:rPr>
              <a:t>6. Focus on meaningful interdependency concept and total economic costs of service provision (SAF, CAP, ENV, CEF)</a:t>
            </a:r>
          </a:p>
          <a:p>
            <a:pPr marL="0" indent="0" algn="just">
              <a:buNone/>
            </a:pPr>
            <a:r>
              <a:rPr lang="en-US" sz="1200" dirty="0">
                <a:solidFill>
                  <a:srgbClr val="0000FF"/>
                </a:solidFill>
                <a:latin typeface="Times New Roman" panose="02020603050405020304" pitchFamily="18" charset="0"/>
                <a:cs typeface="Times New Roman" panose="02020603050405020304" pitchFamily="18" charset="0"/>
              </a:rPr>
              <a:t>7. Actions are to be taken in preventive manner</a:t>
            </a:r>
          </a:p>
          <a:p>
            <a:pPr algn="just">
              <a:buFontTx/>
              <a:buChar char="-"/>
            </a:pPr>
            <a:endParaRPr lang="en-US" sz="1200" dirty="0">
              <a:solidFill>
                <a:srgbClr val="0000FF"/>
              </a:solidFill>
              <a:latin typeface="Times New Roman" panose="02020603050405020304" pitchFamily="18" charset="0"/>
              <a:cs typeface="Times New Roman" panose="02020603050405020304" pitchFamily="18" charset="0"/>
            </a:endParaRPr>
          </a:p>
          <a:p>
            <a:pPr algn="just">
              <a:buFontTx/>
              <a:buChar char="-"/>
            </a:pPr>
            <a:endParaRPr lang="en-US" sz="1200" dirty="0">
              <a:solidFill>
                <a:srgbClr val="0000FF"/>
              </a:solidFill>
              <a:latin typeface="Times New Roman" panose="02020603050405020304" pitchFamily="18" charset="0"/>
              <a:cs typeface="Times New Roman" panose="02020603050405020304" pitchFamily="18" charset="0"/>
            </a:endParaRPr>
          </a:p>
        </p:txBody>
      </p:sp>
      <p:sp>
        <p:nvSpPr>
          <p:cNvPr id="5" name="Text Placeholder 4">
            <a:extLst>
              <a:ext uri="{FF2B5EF4-FFF2-40B4-BE49-F238E27FC236}">
                <a16:creationId xmlns:a16="http://schemas.microsoft.com/office/drawing/2014/main" id="{8A3B08AF-BAD0-6DD8-67A5-918B47C87E74}"/>
              </a:ext>
            </a:extLst>
          </p:cNvPr>
          <p:cNvSpPr>
            <a:spLocks noGrp="1"/>
          </p:cNvSpPr>
          <p:nvPr>
            <p:ph type="body" sz="quarter" idx="3"/>
          </p:nvPr>
        </p:nvSpPr>
        <p:spPr>
          <a:xfrm>
            <a:off x="6198982" y="1143000"/>
            <a:ext cx="5389033" cy="518319"/>
          </a:xfrm>
        </p:spPr>
        <p:txBody>
          <a:bodyPr>
            <a:noAutofit/>
          </a:bodyPr>
          <a:lstStyle/>
          <a:p>
            <a:pPr algn="ctr"/>
            <a:r>
              <a:rPr lang="en-US" sz="1800" dirty="0">
                <a:solidFill>
                  <a:srgbClr val="FF0000"/>
                </a:solidFill>
                <a:latin typeface="Times New Roman" panose="02020603050405020304" pitchFamily="18" charset="0"/>
                <a:cs typeface="Times New Roman" panose="02020603050405020304" pitchFamily="18" charset="0"/>
              </a:rPr>
              <a:t>USERS/AIRLINES PERSPECTIVE</a:t>
            </a:r>
          </a:p>
        </p:txBody>
      </p:sp>
      <p:sp>
        <p:nvSpPr>
          <p:cNvPr id="8" name="Slide Number Placeholder 7">
            <a:extLst>
              <a:ext uri="{FF2B5EF4-FFF2-40B4-BE49-F238E27FC236}">
                <a16:creationId xmlns:a16="http://schemas.microsoft.com/office/drawing/2014/main" id="{873AF6E1-351C-B1AB-6DC1-1BC928F9934C}"/>
              </a:ext>
            </a:extLst>
          </p:cNvPr>
          <p:cNvSpPr>
            <a:spLocks noGrp="1"/>
          </p:cNvSpPr>
          <p:nvPr>
            <p:ph type="sldNum" sz="quarter" idx="12"/>
          </p:nvPr>
        </p:nvSpPr>
        <p:spPr/>
        <p:txBody>
          <a:bodyPr/>
          <a:lstStyle/>
          <a:p>
            <a:fld id="{D3CB352F-6CE0-4AFA-879D-83D121FCB0A0}" type="slidenum">
              <a:rPr lang="en-US" smtClean="0"/>
              <a:pPr/>
              <a:t>5</a:t>
            </a:fld>
            <a:endParaRPr lang="en-US"/>
          </a:p>
        </p:txBody>
      </p:sp>
      <p:sp>
        <p:nvSpPr>
          <p:cNvPr id="13" name="Content Placeholder 12">
            <a:extLst>
              <a:ext uri="{FF2B5EF4-FFF2-40B4-BE49-F238E27FC236}">
                <a16:creationId xmlns:a16="http://schemas.microsoft.com/office/drawing/2014/main" id="{994913E3-32C5-5937-DB22-550FDCE259B6}"/>
              </a:ext>
            </a:extLst>
          </p:cNvPr>
          <p:cNvSpPr>
            <a:spLocks noGrp="1"/>
          </p:cNvSpPr>
          <p:nvPr>
            <p:ph sz="quarter" idx="4"/>
          </p:nvPr>
        </p:nvSpPr>
        <p:spPr>
          <a:xfrm>
            <a:off x="6193368" y="1661319"/>
            <a:ext cx="5389033" cy="4464844"/>
          </a:xfrm>
        </p:spPr>
        <p:txBody>
          <a:bodyPr>
            <a:normAutofit/>
          </a:bodyPr>
          <a:lstStyle/>
          <a:p>
            <a:pPr marL="0" indent="0" algn="just">
              <a:buNone/>
            </a:pPr>
            <a:r>
              <a:rPr lang="en-US" sz="1200" dirty="0">
                <a:solidFill>
                  <a:srgbClr val="FF0000"/>
                </a:solidFill>
                <a:latin typeface="Times New Roman" panose="02020603050405020304" pitchFamily="18" charset="0"/>
                <a:cs typeface="Times New Roman" panose="02020603050405020304" pitchFamily="18" charset="0"/>
              </a:rPr>
              <a:t>1. ANS charges comprise some 5% of airlines costs</a:t>
            </a:r>
          </a:p>
          <a:p>
            <a:pPr marL="0" indent="0" algn="just">
              <a:buNone/>
            </a:pPr>
            <a:r>
              <a:rPr lang="en-US" sz="1200" dirty="0">
                <a:solidFill>
                  <a:srgbClr val="FF0000"/>
                </a:solidFill>
                <a:latin typeface="Times New Roman" panose="02020603050405020304" pitchFamily="18" charset="0"/>
                <a:cs typeface="Times New Roman" panose="02020603050405020304" pitchFamily="18" charset="0"/>
              </a:rPr>
              <a:t>2. Charges have to encourage the use of ANS facilities and services</a:t>
            </a:r>
          </a:p>
          <a:p>
            <a:pPr marL="0" indent="0" algn="just">
              <a:buNone/>
            </a:pPr>
            <a:r>
              <a:rPr lang="en-US" sz="1200" dirty="0">
                <a:solidFill>
                  <a:srgbClr val="FF0000"/>
                </a:solidFill>
                <a:latin typeface="Times New Roman" panose="02020603050405020304" pitchFamily="18" charset="0"/>
                <a:cs typeface="Times New Roman" panose="02020603050405020304" pitchFamily="18" charset="0"/>
              </a:rPr>
              <a:t>3. Pay via user charges for the use of service provision and critical infrastructure only when actively flying (</a:t>
            </a:r>
            <a:r>
              <a:rPr lang="en-US" sz="1200" b="1" dirty="0">
                <a:solidFill>
                  <a:srgbClr val="FF0000"/>
                </a:solidFill>
                <a:latin typeface="Times New Roman" panose="02020603050405020304" pitchFamily="18" charset="0"/>
                <a:cs typeface="Times New Roman" panose="02020603050405020304" pitchFamily="18" charset="0"/>
              </a:rPr>
              <a:t>thus, should it be expected that ANS charges be covered by passengers/cargo clients’ money, as a rule?</a:t>
            </a:r>
            <a:r>
              <a:rPr lang="en-US" sz="1200" dirty="0">
                <a:solidFill>
                  <a:srgbClr val="FF0000"/>
                </a:solidFill>
                <a:latin typeface="Times New Roman" panose="02020603050405020304" pitchFamily="18" charset="0"/>
                <a:cs typeface="Times New Roman" panose="02020603050405020304" pitchFamily="18" charset="0"/>
              </a:rPr>
              <a:t>)</a:t>
            </a:r>
          </a:p>
          <a:p>
            <a:pPr marL="0" indent="0" algn="just">
              <a:buNone/>
            </a:pPr>
            <a:r>
              <a:rPr lang="en-US" sz="1200" dirty="0">
                <a:solidFill>
                  <a:srgbClr val="FF0000"/>
                </a:solidFill>
                <a:latin typeface="Times New Roman" panose="02020603050405020304" pitchFamily="18" charset="0"/>
                <a:cs typeface="Times New Roman" panose="02020603050405020304" pitchFamily="18" charset="0"/>
              </a:rPr>
              <a:t>4. Not asked to finance service provision when flights are not performed but asked to cover ANSP losses because of lower than planned charges (when demand is back)</a:t>
            </a:r>
          </a:p>
          <a:p>
            <a:pPr algn="just">
              <a:buFontTx/>
              <a:buChar char="-"/>
            </a:pPr>
            <a:endParaRPr lang="bg-BG" sz="1200" dirty="0"/>
          </a:p>
        </p:txBody>
      </p:sp>
      <p:pic>
        <p:nvPicPr>
          <p:cNvPr id="19" name="Picture 18">
            <a:extLst>
              <a:ext uri="{FF2B5EF4-FFF2-40B4-BE49-F238E27FC236}">
                <a16:creationId xmlns:a16="http://schemas.microsoft.com/office/drawing/2014/main" id="{68EC913B-1A05-FAA2-9462-85410747BAC6}"/>
              </a:ext>
            </a:extLst>
          </p:cNvPr>
          <p:cNvPicPr>
            <a:picLocks noChangeAspect="1"/>
          </p:cNvPicPr>
          <p:nvPr/>
        </p:nvPicPr>
        <p:blipFill>
          <a:blip r:embed="rId2"/>
          <a:stretch>
            <a:fillRect/>
          </a:stretch>
        </p:blipFill>
        <p:spPr>
          <a:xfrm>
            <a:off x="6195485" y="3124200"/>
            <a:ext cx="5386915" cy="3232151"/>
          </a:xfrm>
          <a:prstGeom prst="rect">
            <a:avLst/>
          </a:prstGeom>
        </p:spPr>
      </p:pic>
      <p:pic>
        <p:nvPicPr>
          <p:cNvPr id="20" name="Picture 19">
            <a:extLst>
              <a:ext uri="{FF2B5EF4-FFF2-40B4-BE49-F238E27FC236}">
                <a16:creationId xmlns:a16="http://schemas.microsoft.com/office/drawing/2014/main" id="{2D145680-2D42-2AE3-A166-C97D3E61AA55}"/>
              </a:ext>
            </a:extLst>
          </p:cNvPr>
          <p:cNvPicPr>
            <a:picLocks noChangeAspect="1"/>
          </p:cNvPicPr>
          <p:nvPr/>
        </p:nvPicPr>
        <p:blipFill>
          <a:blip r:embed="rId3"/>
          <a:stretch>
            <a:fillRect/>
          </a:stretch>
        </p:blipFill>
        <p:spPr>
          <a:xfrm>
            <a:off x="530170" y="4571999"/>
            <a:ext cx="5386916" cy="1784351"/>
          </a:xfrm>
          <a:prstGeom prst="rect">
            <a:avLst/>
          </a:prstGeom>
        </p:spPr>
      </p:pic>
    </p:spTree>
    <p:extLst>
      <p:ext uri="{BB962C8B-B14F-4D97-AF65-F5344CB8AC3E}">
        <p14:creationId xmlns:p14="http://schemas.microsoft.com/office/powerpoint/2010/main" val="1340759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20524-C6B0-6968-8151-94E75607547A}"/>
              </a:ext>
            </a:extLst>
          </p:cNvPr>
          <p:cNvSpPr>
            <a:spLocks noGrp="1"/>
          </p:cNvSpPr>
          <p:nvPr>
            <p:ph type="title"/>
          </p:nvPr>
        </p:nvSpPr>
        <p:spPr/>
        <p:txBody>
          <a:bodyPr>
            <a:normAutofit/>
          </a:bodyPr>
          <a:lstStyle/>
          <a:p>
            <a:pPr algn="ctr"/>
            <a:r>
              <a:rPr lang="en-US" sz="2400" b="1" dirty="0">
                <a:effectLst/>
                <a:latin typeface="Times New Roman" panose="02020603050405020304" pitchFamily="18" charset="0"/>
                <a:ea typeface="Calibri" panose="020F0502020204030204" pitchFamily="34" charset="0"/>
              </a:rPr>
              <a:t>BULATSA CASE STUDY</a:t>
            </a:r>
            <a:endParaRPr lang="en-US" sz="2400" dirty="0"/>
          </a:p>
        </p:txBody>
      </p:sp>
      <p:sp>
        <p:nvSpPr>
          <p:cNvPr id="3" name="Text Placeholder 2">
            <a:extLst>
              <a:ext uri="{FF2B5EF4-FFF2-40B4-BE49-F238E27FC236}">
                <a16:creationId xmlns:a16="http://schemas.microsoft.com/office/drawing/2014/main" id="{9AD9EEDD-0701-459B-EDF1-2EDA4D182BA4}"/>
              </a:ext>
            </a:extLst>
          </p:cNvPr>
          <p:cNvSpPr>
            <a:spLocks noGrp="1"/>
          </p:cNvSpPr>
          <p:nvPr>
            <p:ph type="body" idx="1"/>
          </p:nvPr>
        </p:nvSpPr>
        <p:spPr>
          <a:xfrm>
            <a:off x="1" y="990600"/>
            <a:ext cx="6106424" cy="365127"/>
          </a:xfrm>
          <a:solidFill>
            <a:schemeClr val="accent6">
              <a:lumMod val="20000"/>
              <a:lumOff val="80000"/>
            </a:schemeClr>
          </a:solidFill>
        </p:spPr>
        <p:txBody>
          <a:bodyPr>
            <a:noAutofit/>
          </a:bodyPr>
          <a:lstStyle/>
          <a:p>
            <a:pPr algn="ctr"/>
            <a:r>
              <a:rPr lang="en-US" sz="1800" dirty="0">
                <a:solidFill>
                  <a:srgbClr val="0000FF"/>
                </a:solidFill>
                <a:latin typeface="Times New Roman" panose="02020603050405020304" pitchFamily="18" charset="0"/>
                <a:cs typeface="Times New Roman" panose="02020603050405020304" pitchFamily="18" charset="0"/>
              </a:rPr>
              <a:t>RP2 DEVELOPMENT</a:t>
            </a:r>
          </a:p>
        </p:txBody>
      </p:sp>
      <p:sp>
        <p:nvSpPr>
          <p:cNvPr id="4" name="Content Placeholder 3">
            <a:extLst>
              <a:ext uri="{FF2B5EF4-FFF2-40B4-BE49-F238E27FC236}">
                <a16:creationId xmlns:a16="http://schemas.microsoft.com/office/drawing/2014/main" id="{D164C48A-4B37-1F2C-5231-1DAD900148C6}"/>
              </a:ext>
            </a:extLst>
          </p:cNvPr>
          <p:cNvSpPr>
            <a:spLocks noGrp="1"/>
          </p:cNvSpPr>
          <p:nvPr>
            <p:ph sz="half" idx="2"/>
          </p:nvPr>
        </p:nvSpPr>
        <p:spPr>
          <a:xfrm>
            <a:off x="0" y="1355727"/>
            <a:ext cx="6101614" cy="2606673"/>
          </a:xfrm>
          <a:solidFill>
            <a:schemeClr val="accent6">
              <a:lumMod val="20000"/>
              <a:lumOff val="80000"/>
            </a:schemeClr>
          </a:solidFill>
        </p:spPr>
        <p:txBody>
          <a:bodyPr>
            <a:noAutofit/>
          </a:bodyPr>
          <a:lstStyle/>
          <a:p>
            <a:pPr marL="0" indent="0" algn="just">
              <a:buNone/>
            </a:pPr>
            <a:r>
              <a:rPr lang="en-US" sz="1200" dirty="0">
                <a:solidFill>
                  <a:srgbClr val="0000FF"/>
                </a:solidFill>
                <a:latin typeface="Times New Roman" panose="02020603050405020304" pitchFamily="18" charset="0"/>
                <a:cs typeface="Times New Roman" panose="02020603050405020304" pitchFamily="18" charset="0"/>
              </a:rPr>
              <a:t>1. 2013: ~ 500,000 flights; 2019 : ~ 900,000 flights; SU doubled </a:t>
            </a:r>
          </a:p>
          <a:p>
            <a:pPr marL="0" indent="0" algn="just">
              <a:buNone/>
            </a:pPr>
            <a:r>
              <a:rPr lang="en-US" sz="1200" dirty="0">
                <a:solidFill>
                  <a:srgbClr val="0000FF"/>
                </a:solidFill>
                <a:latin typeface="Times New Roman" panose="02020603050405020304" pitchFamily="18" charset="0"/>
                <a:cs typeface="Times New Roman" panose="02020603050405020304" pitchFamily="18" charset="0"/>
              </a:rPr>
              <a:t>2. Lack of clarity on the use of Simferopol FIR and Dnipropetrovsk FIR airspaces given the ease of regulatory bans (</a:t>
            </a:r>
            <a:r>
              <a:rPr lang="en-US" sz="1200" b="1" dirty="0">
                <a:solidFill>
                  <a:srgbClr val="0000FF"/>
                </a:solidFill>
                <a:latin typeface="Times New Roman" panose="02020603050405020304" pitchFamily="18" charset="0"/>
                <a:cs typeface="Times New Roman" panose="02020603050405020304" pitchFamily="18" charset="0"/>
              </a:rPr>
              <a:t>BIG Impact</a:t>
            </a:r>
            <a:r>
              <a:rPr lang="en-US" sz="1200" dirty="0">
                <a:solidFill>
                  <a:srgbClr val="0000FF"/>
                </a:solidFill>
                <a:latin typeface="Times New Roman" panose="02020603050405020304" pitchFamily="18" charset="0"/>
                <a:cs typeface="Times New Roman" panose="02020603050405020304" pitchFamily="18" charset="0"/>
              </a:rPr>
              <a:t>)</a:t>
            </a:r>
          </a:p>
          <a:p>
            <a:pPr marL="0" indent="0" algn="just">
              <a:buNone/>
            </a:pPr>
            <a:r>
              <a:rPr lang="en-US" sz="1200" dirty="0">
                <a:solidFill>
                  <a:srgbClr val="0000FF"/>
                </a:solidFill>
                <a:latin typeface="Times New Roman" panose="02020603050405020304" pitchFamily="18" charset="0"/>
                <a:cs typeface="Times New Roman" panose="02020603050405020304" pitchFamily="18" charset="0"/>
              </a:rPr>
              <a:t>3. Uncertainty related to Iraq/Iran/Syrian airspaces (</a:t>
            </a:r>
            <a:r>
              <a:rPr lang="en-US" sz="1200" b="1" dirty="0">
                <a:solidFill>
                  <a:srgbClr val="0000FF"/>
                </a:solidFill>
                <a:latin typeface="Times New Roman" panose="02020603050405020304" pitchFamily="18" charset="0"/>
                <a:cs typeface="Times New Roman" panose="02020603050405020304" pitchFamily="18" charset="0"/>
              </a:rPr>
              <a:t>BIG Impact</a:t>
            </a:r>
            <a:r>
              <a:rPr lang="en-US" sz="1200" dirty="0">
                <a:solidFill>
                  <a:srgbClr val="0000FF"/>
                </a:solidFill>
                <a:latin typeface="Times New Roman" panose="02020603050405020304" pitchFamily="18" charset="0"/>
                <a:cs typeface="Times New Roman" panose="02020603050405020304" pitchFamily="18" charset="0"/>
              </a:rPr>
              <a:t>)</a:t>
            </a:r>
          </a:p>
          <a:p>
            <a:pPr marL="0" indent="0" algn="just">
              <a:buNone/>
            </a:pPr>
            <a:r>
              <a:rPr lang="en-US" sz="1200" dirty="0">
                <a:solidFill>
                  <a:srgbClr val="0000FF"/>
                </a:solidFill>
                <a:latin typeface="Times New Roman" panose="02020603050405020304" pitchFamily="18" charset="0"/>
                <a:cs typeface="Times New Roman" panose="02020603050405020304" pitchFamily="18" charset="0"/>
              </a:rPr>
              <a:t>4. Increased complexity of operations (X-MAN for LTFM) </a:t>
            </a:r>
          </a:p>
          <a:p>
            <a:pPr marL="0" indent="0" algn="just">
              <a:buNone/>
            </a:pPr>
            <a:r>
              <a:rPr lang="en-US" sz="1200" dirty="0">
                <a:solidFill>
                  <a:srgbClr val="0000FF"/>
                </a:solidFill>
                <a:latin typeface="Times New Roman" panose="02020603050405020304" pitchFamily="18" charset="0"/>
                <a:cs typeface="Times New Roman" panose="02020603050405020304" pitchFamily="18" charset="0"/>
              </a:rPr>
              <a:t>5. Application of and focus on meaningful interdependency concept and total economic costs of service provision (SAF, CAP, ENV, CEF)</a:t>
            </a:r>
          </a:p>
          <a:p>
            <a:pPr marL="0" indent="0" algn="just">
              <a:buNone/>
            </a:pPr>
            <a:r>
              <a:rPr lang="en-US" sz="1200" dirty="0">
                <a:solidFill>
                  <a:srgbClr val="0000FF"/>
                </a:solidFill>
                <a:latin typeface="Times New Roman" panose="02020603050405020304" pitchFamily="18" charset="0"/>
                <a:cs typeface="Times New Roman" panose="02020603050405020304" pitchFamily="18" charset="0"/>
              </a:rPr>
              <a:t>6. Actions taken in preventive manner</a:t>
            </a:r>
          </a:p>
          <a:p>
            <a:pPr marL="0" indent="0" algn="just">
              <a:buNone/>
            </a:pPr>
            <a:r>
              <a:rPr lang="en-US" sz="1200" dirty="0">
                <a:solidFill>
                  <a:srgbClr val="0000FF"/>
                </a:solidFill>
                <a:latin typeface="Times New Roman" panose="02020603050405020304" pitchFamily="18" charset="0"/>
                <a:cs typeface="Times New Roman" panose="02020603050405020304" pitchFamily="18" charset="0"/>
              </a:rPr>
              <a:t>7. Intensive measures: very flexible ATCOs roster (up to 22 shifts), cross training</a:t>
            </a:r>
          </a:p>
          <a:p>
            <a:pPr marL="0" indent="0" algn="just">
              <a:buNone/>
            </a:pPr>
            <a:r>
              <a:rPr lang="en-US" sz="1200" dirty="0">
                <a:solidFill>
                  <a:srgbClr val="0000FF"/>
                </a:solidFill>
                <a:latin typeface="Times New Roman" panose="02020603050405020304" pitchFamily="18" charset="0"/>
                <a:cs typeface="Times New Roman" panose="02020603050405020304" pitchFamily="18" charset="0"/>
              </a:rPr>
              <a:t>8. Extensive measures: recruitment of additional ATCOs, new investments</a:t>
            </a:r>
          </a:p>
          <a:p>
            <a:pPr marL="0" indent="0" algn="just">
              <a:buNone/>
            </a:pPr>
            <a:r>
              <a:rPr lang="en-US" sz="1200" b="1" dirty="0">
                <a:solidFill>
                  <a:srgbClr val="0000FF"/>
                </a:solidFill>
                <a:latin typeface="Times New Roman" panose="02020603050405020304" pitchFamily="18" charset="0"/>
                <a:cs typeface="Times New Roman" panose="02020603050405020304" pitchFamily="18" charset="0"/>
              </a:rPr>
              <a:t>9. </a:t>
            </a:r>
            <a:r>
              <a:rPr lang="en-US" sz="1200" b="1" dirty="0" err="1">
                <a:solidFill>
                  <a:srgbClr val="0000FF"/>
                </a:solidFill>
                <a:latin typeface="Times New Roman" panose="02020603050405020304" pitchFamily="18" charset="0"/>
                <a:cs typeface="Times New Roman" panose="02020603050405020304" pitchFamily="18" charset="0"/>
              </a:rPr>
              <a:t>En</a:t>
            </a:r>
            <a:r>
              <a:rPr lang="en-US" sz="1200" b="1" dirty="0">
                <a:solidFill>
                  <a:srgbClr val="0000FF"/>
                </a:solidFill>
                <a:latin typeface="Times New Roman" panose="02020603050405020304" pitchFamily="18" charset="0"/>
                <a:cs typeface="Times New Roman" panose="02020603050405020304" pitchFamily="18" charset="0"/>
              </a:rPr>
              <a:t>-route unit rate (EUR): about 30</a:t>
            </a:r>
            <a:r>
              <a:rPr lang="en-US" sz="1200" dirty="0">
                <a:solidFill>
                  <a:srgbClr val="0000FF"/>
                </a:solidFill>
                <a:latin typeface="Times New Roman" panose="02020603050405020304" pitchFamily="18" charset="0"/>
                <a:cs typeface="Times New Roman" panose="02020603050405020304" pitchFamily="18" charset="0"/>
              </a:rPr>
              <a:t>; </a:t>
            </a:r>
          </a:p>
          <a:p>
            <a:pPr marL="0" indent="0" algn="just">
              <a:buNone/>
            </a:pPr>
            <a:r>
              <a:rPr lang="en-US" sz="1200" b="1" dirty="0">
                <a:solidFill>
                  <a:srgbClr val="0000FF"/>
                </a:solidFill>
                <a:latin typeface="Times New Roman" panose="02020603050405020304" pitchFamily="18" charset="0"/>
                <a:cs typeface="Times New Roman" panose="02020603050405020304" pitchFamily="18" charset="0"/>
              </a:rPr>
              <a:t>10. Revision of RP2 PP and ZERO delays</a:t>
            </a:r>
          </a:p>
          <a:p>
            <a:pPr algn="just">
              <a:buFontTx/>
              <a:buChar char="-"/>
            </a:pPr>
            <a:endParaRPr lang="en-US" sz="1200" dirty="0">
              <a:solidFill>
                <a:srgbClr val="0000FF"/>
              </a:solidFill>
              <a:latin typeface="Times New Roman" panose="02020603050405020304" pitchFamily="18" charset="0"/>
              <a:cs typeface="Times New Roman" panose="02020603050405020304" pitchFamily="18" charset="0"/>
            </a:endParaRPr>
          </a:p>
          <a:p>
            <a:pPr algn="just">
              <a:buFontTx/>
              <a:buChar char="-"/>
            </a:pPr>
            <a:endParaRPr lang="en-US" sz="1200" dirty="0">
              <a:solidFill>
                <a:srgbClr val="0000FF"/>
              </a:solidFill>
              <a:latin typeface="Times New Roman" panose="02020603050405020304" pitchFamily="18" charset="0"/>
              <a:cs typeface="Times New Roman" panose="02020603050405020304" pitchFamily="18" charset="0"/>
            </a:endParaRPr>
          </a:p>
          <a:p>
            <a:pPr algn="just">
              <a:buFontTx/>
              <a:buChar char="-"/>
            </a:pPr>
            <a:endParaRPr lang="en-US" sz="1200" dirty="0">
              <a:solidFill>
                <a:srgbClr val="0000FF"/>
              </a:solidFill>
              <a:latin typeface="Times New Roman" panose="02020603050405020304" pitchFamily="18" charset="0"/>
              <a:cs typeface="Times New Roman" panose="02020603050405020304" pitchFamily="18" charset="0"/>
            </a:endParaRPr>
          </a:p>
        </p:txBody>
      </p:sp>
      <p:sp>
        <p:nvSpPr>
          <p:cNvPr id="5" name="Text Placeholder 4">
            <a:extLst>
              <a:ext uri="{FF2B5EF4-FFF2-40B4-BE49-F238E27FC236}">
                <a16:creationId xmlns:a16="http://schemas.microsoft.com/office/drawing/2014/main" id="{8A3B08AF-BAD0-6DD8-67A5-918B47C87E74}"/>
              </a:ext>
            </a:extLst>
          </p:cNvPr>
          <p:cNvSpPr>
            <a:spLocks noGrp="1"/>
          </p:cNvSpPr>
          <p:nvPr>
            <p:ph type="body" sz="quarter" idx="3"/>
          </p:nvPr>
        </p:nvSpPr>
        <p:spPr>
          <a:xfrm>
            <a:off x="6101614" y="990601"/>
            <a:ext cx="6096802" cy="365126"/>
          </a:xfrm>
          <a:solidFill>
            <a:schemeClr val="accent5">
              <a:lumMod val="20000"/>
              <a:lumOff val="80000"/>
            </a:schemeClr>
          </a:solidFill>
        </p:spPr>
        <p:txBody>
          <a:bodyPr>
            <a:noAutofit/>
          </a:bodyPr>
          <a:lstStyle/>
          <a:p>
            <a:pPr algn="ctr"/>
            <a:r>
              <a:rPr lang="en-US" sz="1800" dirty="0">
                <a:solidFill>
                  <a:srgbClr val="FF0000"/>
                </a:solidFill>
                <a:latin typeface="Times New Roman" panose="02020603050405020304" pitchFamily="18" charset="0"/>
                <a:cs typeface="Times New Roman" panose="02020603050405020304" pitchFamily="18" charset="0"/>
              </a:rPr>
              <a:t>RP3 DEVELOPMENT</a:t>
            </a:r>
          </a:p>
        </p:txBody>
      </p:sp>
      <p:sp>
        <p:nvSpPr>
          <p:cNvPr id="8" name="Slide Number Placeholder 7">
            <a:extLst>
              <a:ext uri="{FF2B5EF4-FFF2-40B4-BE49-F238E27FC236}">
                <a16:creationId xmlns:a16="http://schemas.microsoft.com/office/drawing/2014/main" id="{873AF6E1-351C-B1AB-6DC1-1BC928F9934C}"/>
              </a:ext>
            </a:extLst>
          </p:cNvPr>
          <p:cNvSpPr>
            <a:spLocks noGrp="1"/>
          </p:cNvSpPr>
          <p:nvPr>
            <p:ph type="sldNum" sz="quarter" idx="12"/>
          </p:nvPr>
        </p:nvSpPr>
        <p:spPr>
          <a:xfrm>
            <a:off x="6093083" y="5791200"/>
            <a:ext cx="6098917" cy="1066799"/>
          </a:xfrm>
        </p:spPr>
        <p:txBody>
          <a:bodyPr/>
          <a:lstStyle/>
          <a:p>
            <a:fld id="{D3CB352F-6CE0-4AFA-879D-83D121FCB0A0}" type="slidenum">
              <a:rPr lang="en-US" smtClean="0"/>
              <a:pPr/>
              <a:t>6</a:t>
            </a:fld>
            <a:endParaRPr lang="en-US" dirty="0"/>
          </a:p>
        </p:txBody>
      </p:sp>
      <p:sp>
        <p:nvSpPr>
          <p:cNvPr id="13" name="Content Placeholder 12">
            <a:extLst>
              <a:ext uri="{FF2B5EF4-FFF2-40B4-BE49-F238E27FC236}">
                <a16:creationId xmlns:a16="http://schemas.microsoft.com/office/drawing/2014/main" id="{994913E3-32C5-5937-DB22-550FDCE259B6}"/>
              </a:ext>
            </a:extLst>
          </p:cNvPr>
          <p:cNvSpPr>
            <a:spLocks noGrp="1"/>
          </p:cNvSpPr>
          <p:nvPr>
            <p:ph sz="quarter" idx="4"/>
          </p:nvPr>
        </p:nvSpPr>
        <p:spPr>
          <a:xfrm>
            <a:off x="6106425" y="1355727"/>
            <a:ext cx="6085575" cy="4435473"/>
          </a:xfrm>
          <a:solidFill>
            <a:schemeClr val="accent5">
              <a:lumMod val="20000"/>
              <a:lumOff val="80000"/>
            </a:schemeClr>
          </a:solidFill>
        </p:spPr>
        <p:txBody>
          <a:bodyPr>
            <a:noAutofit/>
          </a:bodyPr>
          <a:lstStyle/>
          <a:p>
            <a:pPr marL="0" indent="0" algn="just">
              <a:spcBef>
                <a:spcPts val="0"/>
              </a:spcBef>
              <a:buNone/>
            </a:pPr>
            <a:r>
              <a:rPr lang="en-US" sz="1200" dirty="0">
                <a:solidFill>
                  <a:srgbClr val="FF0000"/>
                </a:solidFill>
                <a:latin typeface="Times New Roman" panose="02020603050405020304" pitchFamily="18" charset="0"/>
                <a:cs typeface="Times New Roman" panose="02020603050405020304" pitchFamily="18" charset="0"/>
              </a:rPr>
              <a:t>1. 2020: ~ 380,000 flights; 2021 ~ 520,000 flights; SU halved</a:t>
            </a:r>
          </a:p>
          <a:p>
            <a:pPr marL="0" indent="0" algn="just">
              <a:spcBef>
                <a:spcPts val="0"/>
              </a:spcBef>
              <a:buNone/>
            </a:pPr>
            <a:r>
              <a:rPr lang="en-US" sz="1200" dirty="0">
                <a:solidFill>
                  <a:srgbClr val="FF0000"/>
                </a:solidFill>
                <a:latin typeface="Times New Roman" panose="02020603050405020304" pitchFamily="18" charset="0"/>
                <a:cs typeface="Times New Roman" panose="02020603050405020304" pitchFamily="18" charset="0"/>
              </a:rPr>
              <a:t>2. Lack of clarity on the use of Simferopol FIR and Dnipropetrovsk FIR airspaces given the ease of regulatory bans (</a:t>
            </a:r>
            <a:r>
              <a:rPr lang="en-US" sz="1200" b="1" dirty="0">
                <a:solidFill>
                  <a:srgbClr val="FF0000"/>
                </a:solidFill>
                <a:latin typeface="Times New Roman" panose="02020603050405020304" pitchFamily="18" charset="0"/>
                <a:cs typeface="Times New Roman" panose="02020603050405020304" pitchFamily="18" charset="0"/>
              </a:rPr>
              <a:t>BIG Impact</a:t>
            </a:r>
            <a:r>
              <a:rPr lang="en-US" sz="1200" dirty="0">
                <a:solidFill>
                  <a:srgbClr val="FF0000"/>
                </a:solidFill>
                <a:latin typeface="Times New Roman" panose="02020603050405020304" pitchFamily="18" charset="0"/>
                <a:cs typeface="Times New Roman" panose="02020603050405020304" pitchFamily="18" charset="0"/>
              </a:rPr>
              <a:t>)</a:t>
            </a:r>
          </a:p>
          <a:p>
            <a:pPr marL="0" indent="0" algn="just">
              <a:spcBef>
                <a:spcPts val="0"/>
              </a:spcBef>
              <a:buNone/>
            </a:pPr>
            <a:r>
              <a:rPr lang="en-US" sz="1200" dirty="0">
                <a:solidFill>
                  <a:srgbClr val="FF0000"/>
                </a:solidFill>
                <a:latin typeface="Times New Roman" panose="02020603050405020304" pitchFamily="18" charset="0"/>
                <a:cs typeface="Times New Roman" panose="02020603050405020304" pitchFamily="18" charset="0"/>
              </a:rPr>
              <a:t>3. Increased uncertainty related to Iraq, Iran, Syria, Afghanistan, (Nagorno- Karabakh conflict) airspaces (BIG Impact)</a:t>
            </a:r>
          </a:p>
          <a:p>
            <a:pPr marL="0" indent="0" algn="just">
              <a:spcBef>
                <a:spcPts val="0"/>
              </a:spcBef>
              <a:buNone/>
            </a:pPr>
            <a:r>
              <a:rPr lang="en-US" sz="1200" dirty="0">
                <a:solidFill>
                  <a:srgbClr val="FF0000"/>
                </a:solidFill>
                <a:latin typeface="Times New Roman" panose="02020603050405020304" pitchFamily="18" charset="0"/>
                <a:cs typeface="Times New Roman" panose="02020603050405020304" pitchFamily="18" charset="0"/>
              </a:rPr>
              <a:t>4. Application of and focus on meaningful interdependency concept and total economic costs of service provision (SAF, CAP, ENV, CEF)</a:t>
            </a:r>
          </a:p>
          <a:p>
            <a:pPr marL="0" indent="0" algn="just">
              <a:spcBef>
                <a:spcPts val="0"/>
              </a:spcBef>
              <a:buNone/>
            </a:pPr>
            <a:r>
              <a:rPr lang="en-US" sz="1200" dirty="0">
                <a:solidFill>
                  <a:srgbClr val="FF0000"/>
                </a:solidFill>
                <a:latin typeface="Times New Roman" panose="02020603050405020304" pitchFamily="18" charset="0"/>
                <a:cs typeface="Times New Roman" panose="02020603050405020304" pitchFamily="18" charset="0"/>
              </a:rPr>
              <a:t>5. Actions taken in preventive manner</a:t>
            </a:r>
          </a:p>
          <a:p>
            <a:pPr marL="0" indent="0" algn="just">
              <a:spcBef>
                <a:spcPts val="0"/>
              </a:spcBef>
              <a:buNone/>
            </a:pPr>
            <a:r>
              <a:rPr lang="en-US" sz="1200" dirty="0">
                <a:solidFill>
                  <a:srgbClr val="FF0000"/>
                </a:solidFill>
                <a:latin typeface="Times New Roman" panose="02020603050405020304" pitchFamily="18" charset="0"/>
                <a:cs typeface="Times New Roman" panose="02020603050405020304" pitchFamily="18" charset="0"/>
              </a:rPr>
              <a:t>6. Measures to limit spread of COVID-19 among operational and administrative staff. </a:t>
            </a:r>
            <a:r>
              <a:rPr lang="en-GB" sz="1200" dirty="0">
                <a:solidFill>
                  <a:srgbClr val="FF0000"/>
                </a:solidFill>
                <a:latin typeface="Times New Roman" panose="02020603050405020304" pitchFamily="18" charset="0"/>
                <a:cs typeface="Times New Roman" panose="02020603050405020304" pitchFamily="18" charset="0"/>
              </a:rPr>
              <a:t>ATCOs organised in teams, part of ATCOs allocated to work on projects</a:t>
            </a:r>
          </a:p>
          <a:p>
            <a:pPr marL="0" indent="0" algn="just">
              <a:spcBef>
                <a:spcPts val="0"/>
              </a:spcBef>
              <a:buNone/>
            </a:pPr>
            <a:r>
              <a:rPr lang="en-GB" sz="1200" dirty="0">
                <a:solidFill>
                  <a:srgbClr val="FF0000"/>
                </a:solidFill>
                <a:latin typeface="Times New Roman" panose="02020603050405020304" pitchFamily="18" charset="0"/>
                <a:cs typeface="Times New Roman" panose="02020603050405020304" pitchFamily="18" charset="0"/>
              </a:rPr>
              <a:t>7. Immediate salaries cut from March 2020 for all staff by 30% - applied for more than 24 months. All performance related payments under the collective labour agreement were also ceased</a:t>
            </a:r>
            <a:endParaRPr lang="bg-BG" sz="1200" dirty="0">
              <a:solidFill>
                <a:srgbClr val="FF0000"/>
              </a:solidFill>
              <a:latin typeface="Times New Roman" panose="02020603050405020304" pitchFamily="18" charset="0"/>
              <a:cs typeface="Times New Roman" panose="02020603050405020304" pitchFamily="18" charset="0"/>
            </a:endParaRPr>
          </a:p>
          <a:p>
            <a:pPr marL="0" indent="0" algn="just">
              <a:spcBef>
                <a:spcPts val="0"/>
              </a:spcBef>
              <a:buNone/>
            </a:pPr>
            <a:r>
              <a:rPr lang="en-GB" sz="1200" dirty="0">
                <a:solidFill>
                  <a:srgbClr val="FF0000"/>
                </a:solidFill>
                <a:latin typeface="Times New Roman" panose="02020603050405020304" pitchFamily="18" charset="0"/>
                <a:cs typeface="Times New Roman" panose="02020603050405020304" pitchFamily="18" charset="0"/>
              </a:rPr>
              <a:t>8. All operating costs limited to those necessary to maintain operations, only</a:t>
            </a:r>
            <a:endParaRPr lang="bg-BG" sz="1200" dirty="0">
              <a:solidFill>
                <a:srgbClr val="FF0000"/>
              </a:solidFill>
              <a:latin typeface="Times New Roman" panose="02020603050405020304" pitchFamily="18" charset="0"/>
              <a:cs typeface="Times New Roman" panose="02020603050405020304" pitchFamily="18" charset="0"/>
            </a:endParaRPr>
          </a:p>
          <a:p>
            <a:pPr marL="0" indent="0" algn="just">
              <a:spcBef>
                <a:spcPts val="0"/>
              </a:spcBef>
              <a:spcAft>
                <a:spcPts val="800"/>
              </a:spcAft>
              <a:buNone/>
            </a:pPr>
            <a:r>
              <a:rPr lang="en-GB" sz="1200" dirty="0">
                <a:solidFill>
                  <a:srgbClr val="FF0000"/>
                </a:solidFill>
                <a:latin typeface="Times New Roman" panose="02020603050405020304" pitchFamily="18" charset="0"/>
                <a:cs typeface="Times New Roman" panose="02020603050405020304" pitchFamily="18" charset="0"/>
              </a:rPr>
              <a:t>9. Investments prioritised to safety and capacity critical projects &amp; such that were well advanced and could not be stopped </a:t>
            </a:r>
          </a:p>
          <a:p>
            <a:pPr marL="0" indent="0" algn="just">
              <a:spcBef>
                <a:spcPts val="0"/>
              </a:spcBef>
              <a:spcAft>
                <a:spcPts val="800"/>
              </a:spcAft>
              <a:buNone/>
            </a:pPr>
            <a:r>
              <a:rPr lang="en-GB" sz="1200" b="1" dirty="0">
                <a:solidFill>
                  <a:srgbClr val="FF0000"/>
                </a:solidFill>
                <a:latin typeface="Times New Roman" panose="02020603050405020304" pitchFamily="18" charset="0"/>
                <a:cs typeface="Times New Roman" panose="02020603050405020304" pitchFamily="18" charset="0"/>
              </a:rPr>
              <a:t>10. </a:t>
            </a:r>
            <a:r>
              <a:rPr lang="en-US" sz="1200" b="1" dirty="0">
                <a:solidFill>
                  <a:srgbClr val="FF0000"/>
                </a:solidFill>
                <a:latin typeface="Times New Roman" panose="02020603050405020304" pitchFamily="18" charset="0"/>
                <a:cs typeface="Times New Roman" panose="02020603050405020304" pitchFamily="18" charset="0"/>
              </a:rPr>
              <a:t>Preservation of full BULATSA potential to provide services</a:t>
            </a:r>
          </a:p>
          <a:p>
            <a:pPr marL="0" indent="0" algn="just">
              <a:spcBef>
                <a:spcPts val="0"/>
              </a:spcBef>
              <a:spcAft>
                <a:spcPts val="800"/>
              </a:spcAft>
              <a:buNone/>
            </a:pPr>
            <a:r>
              <a:rPr lang="en-US" sz="1200" b="1" dirty="0">
                <a:solidFill>
                  <a:srgbClr val="FF0000"/>
                </a:solidFill>
                <a:latin typeface="Times New Roman" panose="02020603050405020304" pitchFamily="18" charset="0"/>
                <a:cs typeface="Times New Roman" panose="02020603050405020304" pitchFamily="18" charset="0"/>
              </a:rPr>
              <a:t>11. </a:t>
            </a:r>
            <a:r>
              <a:rPr lang="en-US" sz="1200" b="1" dirty="0" err="1">
                <a:solidFill>
                  <a:srgbClr val="FF0000"/>
                </a:solidFill>
                <a:latin typeface="Times New Roman" panose="02020603050405020304" pitchFamily="18" charset="0"/>
                <a:cs typeface="Times New Roman" panose="02020603050405020304" pitchFamily="18" charset="0"/>
              </a:rPr>
              <a:t>En</a:t>
            </a:r>
            <a:r>
              <a:rPr lang="en-US" sz="1200" b="1" dirty="0">
                <a:solidFill>
                  <a:srgbClr val="FF0000"/>
                </a:solidFill>
                <a:latin typeface="Times New Roman" panose="02020603050405020304" pitchFamily="18" charset="0"/>
                <a:cs typeface="Times New Roman" panose="02020603050405020304" pitchFamily="18" charset="0"/>
              </a:rPr>
              <a:t>-route unit rate (EUR) - 2020/21: 28.60/28.61; 2022-24: about 35 EUR</a:t>
            </a:r>
          </a:p>
          <a:p>
            <a:pPr marL="0" indent="0" algn="just">
              <a:spcBef>
                <a:spcPts val="0"/>
              </a:spcBef>
              <a:spcAft>
                <a:spcPts val="800"/>
              </a:spcAft>
              <a:buNone/>
            </a:pPr>
            <a:r>
              <a:rPr lang="en-US" sz="1200" b="1" dirty="0">
                <a:solidFill>
                  <a:srgbClr val="FF0000"/>
                </a:solidFill>
                <a:latin typeface="Times New Roman" panose="02020603050405020304" pitchFamily="18" charset="0"/>
                <a:cs typeface="Times New Roman" panose="02020603050405020304" pitchFamily="18" charset="0"/>
              </a:rPr>
              <a:t>12. ZERO DELAY so far over RP3</a:t>
            </a:r>
          </a:p>
          <a:p>
            <a:pPr marL="0" indent="0" algn="just">
              <a:spcBef>
                <a:spcPts val="0"/>
              </a:spcBef>
              <a:spcAft>
                <a:spcPts val="800"/>
              </a:spcAft>
              <a:buNone/>
            </a:pPr>
            <a:r>
              <a:rPr lang="en-US" sz="1200" b="1" dirty="0">
                <a:solidFill>
                  <a:srgbClr val="FF0000"/>
                </a:solidFill>
                <a:latin typeface="Times New Roman" panose="02020603050405020304" pitchFamily="18" charset="0"/>
                <a:cs typeface="Times New Roman" panose="02020603050405020304" pitchFamily="18" charset="0"/>
              </a:rPr>
              <a:t>13. Approval of draft RP3 PP in April 2022 </a:t>
            </a:r>
          </a:p>
          <a:p>
            <a:pPr marL="0" lvl="0" indent="0" algn="just">
              <a:spcBef>
                <a:spcPts val="0"/>
              </a:spcBef>
              <a:spcAft>
                <a:spcPts val="800"/>
              </a:spcAft>
              <a:buNone/>
            </a:pPr>
            <a:r>
              <a:rPr lang="en-US" sz="1200" b="1" dirty="0">
                <a:solidFill>
                  <a:srgbClr val="FF0000"/>
                </a:solidFill>
                <a:latin typeface="Times New Roman" panose="02020603050405020304" pitchFamily="18" charset="0"/>
                <a:cs typeface="Times New Roman" panose="02020603050405020304" pitchFamily="18" charset="0"/>
              </a:rPr>
              <a:t>14. Copying with the crisis on our own (NO FINANCIAL STATE AID NOR LOANS).</a:t>
            </a:r>
            <a:endParaRPr lang="bg-BG" sz="1200" dirty="0"/>
          </a:p>
        </p:txBody>
      </p:sp>
      <p:pic>
        <p:nvPicPr>
          <p:cNvPr id="9" name="Picture 8">
            <a:extLst>
              <a:ext uri="{FF2B5EF4-FFF2-40B4-BE49-F238E27FC236}">
                <a16:creationId xmlns:a16="http://schemas.microsoft.com/office/drawing/2014/main" id="{1BC64CDA-5E9F-6010-F1CD-FEB91AA765BF}"/>
              </a:ext>
            </a:extLst>
          </p:cNvPr>
          <p:cNvPicPr>
            <a:picLocks noChangeAspect="1"/>
          </p:cNvPicPr>
          <p:nvPr/>
        </p:nvPicPr>
        <p:blipFill>
          <a:blip r:embed="rId2"/>
          <a:stretch>
            <a:fillRect/>
          </a:stretch>
        </p:blipFill>
        <p:spPr>
          <a:xfrm>
            <a:off x="0" y="3962400"/>
            <a:ext cx="6096000" cy="2895600"/>
          </a:xfrm>
          <a:prstGeom prst="rect">
            <a:avLst/>
          </a:prstGeom>
        </p:spPr>
      </p:pic>
      <p:sp>
        <p:nvSpPr>
          <p:cNvPr id="7" name="Content Placeholder 12">
            <a:extLst>
              <a:ext uri="{FF2B5EF4-FFF2-40B4-BE49-F238E27FC236}">
                <a16:creationId xmlns:a16="http://schemas.microsoft.com/office/drawing/2014/main" id="{B8F1592A-CA59-C9EA-F0F4-02C5EF732494}"/>
              </a:ext>
            </a:extLst>
          </p:cNvPr>
          <p:cNvSpPr txBox="1">
            <a:spLocks/>
          </p:cNvSpPr>
          <p:nvPr/>
        </p:nvSpPr>
        <p:spPr>
          <a:xfrm>
            <a:off x="6095999" y="5791199"/>
            <a:ext cx="6095999" cy="1066799"/>
          </a:xfrm>
          <a:prstGeom prst="rect">
            <a:avLst/>
          </a:prstGeom>
          <a:solidFill>
            <a:srgbClr val="FFFF00"/>
          </a:solidFill>
        </p:spPr>
        <p:txBody>
          <a:bodyPr vert="horz" lIns="91440" tIns="45720" rIns="91440" bIns="45720" rtlCol="0">
            <a:noAutofit/>
          </a:bodyPr>
          <a:lstStyle>
            <a:lvl1pPr marL="685800" indent="-685800" algn="l" defTabSz="914400" rtl="0" eaLnBrk="1" latinLnBrk="0" hangingPunct="1">
              <a:spcBef>
                <a:spcPct val="20000"/>
              </a:spcBef>
              <a:buFont typeface="Wingdings" pitchFamily="2" charset="2"/>
              <a:buChar char="q"/>
              <a:defRPr sz="2400" kern="1200">
                <a:solidFill>
                  <a:srgbClr val="1F497D"/>
                </a:solidFill>
                <a:latin typeface="Trebuchet MS" pitchFamily="34" charset="0"/>
                <a:ea typeface="+mn-ea"/>
                <a:cs typeface="+mn-cs"/>
              </a:defRPr>
            </a:lvl1pPr>
            <a:lvl2pPr marL="742950" indent="-285750" algn="l" defTabSz="914400" rtl="0" eaLnBrk="1" latinLnBrk="0" hangingPunct="1">
              <a:spcBef>
                <a:spcPct val="20000"/>
              </a:spcBef>
              <a:buFont typeface="Arial" pitchFamily="34" charset="0"/>
              <a:buChar char="–"/>
              <a:defRPr sz="2000" kern="1200">
                <a:solidFill>
                  <a:srgbClr val="1F497D"/>
                </a:solidFill>
                <a:latin typeface="Trebuchet MS"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rgbClr val="1F497D"/>
                </a:solidFill>
                <a:latin typeface="Trebuchet MS" pitchFamily="34" charset="0"/>
                <a:ea typeface="+mn-ea"/>
                <a:cs typeface="+mn-cs"/>
              </a:defRPr>
            </a:lvl3pPr>
            <a:lvl4pPr marL="1600200" indent="-228600" algn="l" defTabSz="914400" rtl="0" eaLnBrk="1" latinLnBrk="0" hangingPunct="1">
              <a:spcBef>
                <a:spcPct val="20000"/>
              </a:spcBef>
              <a:buFont typeface="Arial" pitchFamily="34" charset="0"/>
              <a:buChar char="–"/>
              <a:defRPr sz="1600" kern="1200">
                <a:solidFill>
                  <a:srgbClr val="1F497D"/>
                </a:solidFill>
                <a:latin typeface="Trebuchet MS" pitchFamily="34" charset="0"/>
                <a:ea typeface="+mn-ea"/>
                <a:cs typeface="+mn-cs"/>
              </a:defRPr>
            </a:lvl4pPr>
            <a:lvl5pPr marL="2057400" indent="-228600" algn="l" defTabSz="914400" rtl="0" eaLnBrk="1" latinLnBrk="0" hangingPunct="1">
              <a:spcBef>
                <a:spcPct val="20000"/>
              </a:spcBef>
              <a:buFont typeface="Arial" pitchFamily="34" charset="0"/>
              <a:buChar char="»"/>
              <a:defRPr sz="1600" kern="1200">
                <a:solidFill>
                  <a:srgbClr val="1F497D"/>
                </a:solidFill>
                <a:latin typeface="Trebuchet MS" pitchFamily="34" charset="0"/>
                <a:ea typeface="+mn-ea"/>
                <a:cs typeface="+mn-cs"/>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gn="just">
              <a:spcBef>
                <a:spcPts val="0"/>
              </a:spcBef>
              <a:spcAft>
                <a:spcPts val="800"/>
              </a:spcAft>
              <a:buFont typeface="Wingdings" pitchFamily="2" charset="2"/>
              <a:buNone/>
            </a:pPr>
            <a:r>
              <a:rPr lang="en-US" sz="1200" b="1" dirty="0">
                <a:solidFill>
                  <a:srgbClr val="FF0000"/>
                </a:solidFill>
                <a:latin typeface="Times New Roman" panose="02020603050405020304" pitchFamily="18" charset="0"/>
                <a:cs typeface="Times New Roman" panose="02020603050405020304" pitchFamily="18" charset="0"/>
              </a:rPr>
              <a:t>LESSONS FROM RP2 AND RP3: </a:t>
            </a:r>
            <a:r>
              <a:rPr lang="en-US" sz="1200" dirty="0">
                <a:solidFill>
                  <a:srgbClr val="FF0000"/>
                </a:solidFill>
                <a:latin typeface="Times New Roman" panose="02020603050405020304" pitchFamily="18" charset="0"/>
                <a:cs typeface="Times New Roman" panose="02020603050405020304" pitchFamily="18" charset="0"/>
              </a:rPr>
              <a:t>BULATSA provided ANS under extreme operational and financial conditions over RP2 and RP3. This has been done so far at zero delays and at zero external financial assistance (0 state aid, grants and loans), while applying one of the lowest </a:t>
            </a:r>
            <a:r>
              <a:rPr lang="en-US" sz="1200" dirty="0" err="1">
                <a:solidFill>
                  <a:srgbClr val="FF0000"/>
                </a:solidFill>
                <a:latin typeface="Times New Roman" panose="02020603050405020304" pitchFamily="18" charset="0"/>
                <a:cs typeface="Times New Roman" panose="02020603050405020304" pitchFamily="18" charset="0"/>
              </a:rPr>
              <a:t>en</a:t>
            </a:r>
            <a:r>
              <a:rPr lang="en-US" sz="1200" dirty="0">
                <a:solidFill>
                  <a:srgbClr val="FF0000"/>
                </a:solidFill>
                <a:latin typeface="Times New Roman" panose="02020603050405020304" pitchFamily="18" charset="0"/>
                <a:cs typeface="Times New Roman" panose="02020603050405020304" pitchFamily="18" charset="0"/>
              </a:rPr>
              <a:t>-route unit rates in Europe. Such achievements were facilitated by management decisions but were also facilitated by flexible and legally certain law at EU level adopted in 2016 and 2020. </a:t>
            </a:r>
            <a:r>
              <a:rPr lang="en-US" sz="1200" b="1" dirty="0">
                <a:solidFill>
                  <a:srgbClr val="FF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85046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logotip color.png"/>
          <p:cNvPicPr>
            <a:picLocks noChangeAspect="1"/>
          </p:cNvPicPr>
          <p:nvPr/>
        </p:nvPicPr>
        <p:blipFill>
          <a:blip r:embed="rId2" cstate="screen"/>
          <a:stretch>
            <a:fillRect/>
          </a:stretch>
        </p:blipFill>
        <p:spPr>
          <a:xfrm>
            <a:off x="6858000" y="5943601"/>
            <a:ext cx="1981200" cy="651159"/>
          </a:xfrm>
          <a:prstGeom prst="rect">
            <a:avLst/>
          </a:prstGeom>
          <a:noFill/>
          <a:ln>
            <a:noFill/>
          </a:ln>
        </p:spPr>
      </p:pic>
      <p:sp>
        <p:nvSpPr>
          <p:cNvPr id="3" name="Title 2">
            <a:extLst>
              <a:ext uri="{FF2B5EF4-FFF2-40B4-BE49-F238E27FC236}">
                <a16:creationId xmlns:a16="http://schemas.microsoft.com/office/drawing/2014/main" id="{42354E1C-2714-18B0-3D84-C0F507285E70}"/>
              </a:ext>
            </a:extLst>
          </p:cNvPr>
          <p:cNvSpPr>
            <a:spLocks noGrp="1"/>
          </p:cNvSpPr>
          <p:nvPr>
            <p:ph type="title"/>
          </p:nvPr>
        </p:nvSpPr>
        <p:spPr/>
        <p:txBody>
          <a:bodyPr>
            <a:normAutofit fontScale="90000"/>
          </a:bodyPr>
          <a:lstStyle/>
          <a:p>
            <a:pPr algn="ctr"/>
            <a:r>
              <a:rPr lang="en-US" sz="2600" b="1" dirty="0">
                <a:effectLst/>
                <a:latin typeface="Times New Roman" panose="02020603050405020304" pitchFamily="18" charset="0"/>
                <a:ea typeface="Calibri" panose="020F0502020204030204" pitchFamily="34" charset="0"/>
              </a:rPr>
              <a:t>RESILIENCE – LESSONS LEARNED AND WHAT IS NEXT?</a:t>
            </a:r>
            <a:br>
              <a:rPr lang="en-US" sz="2600" b="1" dirty="0">
                <a:effectLst/>
                <a:latin typeface="Times New Roman" panose="02020603050405020304" pitchFamily="18" charset="0"/>
                <a:ea typeface="Calibri" panose="020F0502020204030204" pitchFamily="34" charset="0"/>
              </a:rPr>
            </a:br>
            <a:r>
              <a:rPr lang="en-US" sz="2200" b="1" dirty="0">
                <a:latin typeface="Times New Roman" panose="02020603050405020304" pitchFamily="18" charset="0"/>
                <a:ea typeface="Calibri" panose="020F0502020204030204" pitchFamily="34" charset="0"/>
              </a:rPr>
              <a:t>FROM </a:t>
            </a:r>
            <a:r>
              <a:rPr lang="en-US" sz="2200" b="1" dirty="0">
                <a:solidFill>
                  <a:srgbClr val="FF0000"/>
                </a:solidFill>
                <a:latin typeface="Times New Roman" panose="02020603050405020304" pitchFamily="18" charset="0"/>
                <a:ea typeface="Calibri" panose="020F0502020204030204" pitchFamily="34" charset="0"/>
              </a:rPr>
              <a:t>AA</a:t>
            </a:r>
            <a:r>
              <a:rPr lang="en-US" sz="2200" b="1" dirty="0">
                <a:latin typeface="Times New Roman" panose="02020603050405020304" pitchFamily="18" charset="0"/>
                <a:ea typeface="Calibri" panose="020F0502020204030204" pitchFamily="34" charset="0"/>
              </a:rPr>
              <a:t> (AIRLINES AND ANSPs) TO </a:t>
            </a:r>
            <a:r>
              <a:rPr lang="en-US" sz="2200" b="1" dirty="0">
                <a:solidFill>
                  <a:srgbClr val="FF0000"/>
                </a:solidFill>
                <a:latin typeface="Times New Roman" panose="02020603050405020304" pitchFamily="18" charset="0"/>
                <a:ea typeface="Calibri" panose="020F0502020204030204" pitchFamily="34" charset="0"/>
              </a:rPr>
              <a:t>AAA</a:t>
            </a:r>
            <a:r>
              <a:rPr lang="en-US" sz="2200" b="1" dirty="0">
                <a:latin typeface="Times New Roman" panose="02020603050405020304" pitchFamily="18" charset="0"/>
                <a:ea typeface="Calibri" panose="020F0502020204030204" pitchFamily="34" charset="0"/>
              </a:rPr>
              <a:t> (AIRLINES, ANSPs AND AIRPORTS</a:t>
            </a:r>
            <a:r>
              <a:rPr lang="en-US" sz="2600" b="1" dirty="0">
                <a:latin typeface="Times New Roman" panose="02020603050405020304" pitchFamily="18" charset="0"/>
                <a:ea typeface="Calibri" panose="020F0502020204030204" pitchFamily="34" charset="0"/>
              </a:rPr>
              <a:t>) </a:t>
            </a:r>
            <a:endParaRPr lang="en-US" sz="2600" dirty="0"/>
          </a:p>
        </p:txBody>
      </p:sp>
      <p:sp>
        <p:nvSpPr>
          <p:cNvPr id="5" name="Content Placeholder 4">
            <a:extLst>
              <a:ext uri="{FF2B5EF4-FFF2-40B4-BE49-F238E27FC236}">
                <a16:creationId xmlns:a16="http://schemas.microsoft.com/office/drawing/2014/main" id="{C5777F1B-923C-EE8B-C52B-6885F8E4DDB3}"/>
              </a:ext>
            </a:extLst>
          </p:cNvPr>
          <p:cNvSpPr>
            <a:spLocks noGrp="1"/>
          </p:cNvSpPr>
          <p:nvPr>
            <p:ph idx="1"/>
          </p:nvPr>
        </p:nvSpPr>
        <p:spPr/>
        <p:txBody>
          <a:bodyPr/>
          <a:lstStyle/>
          <a:p>
            <a:pPr marL="457200" indent="-457200">
              <a:buAutoNum type="alphaUcPeriod"/>
            </a:pPr>
            <a:r>
              <a:rPr lang="en-US" sz="1800" dirty="0">
                <a:latin typeface="Times New Roman" panose="02020603050405020304" pitchFamily="18" charset="0"/>
                <a:cs typeface="Times New Roman" panose="02020603050405020304" pitchFamily="18" charset="0"/>
              </a:rPr>
              <a:t>Whatever we do together as airlines and ANSPs (</a:t>
            </a:r>
            <a:r>
              <a:rPr lang="en-US" sz="1800" b="1" dirty="0">
                <a:solidFill>
                  <a:srgbClr val="FF0000"/>
                </a:solidFill>
                <a:latin typeface="Times New Roman" panose="02020603050405020304" pitchFamily="18" charset="0"/>
                <a:cs typeface="Times New Roman" panose="02020603050405020304" pitchFamily="18" charset="0"/>
              </a:rPr>
              <a:t>AA</a:t>
            </a:r>
            <a:r>
              <a:rPr lang="en-US" sz="1800" dirty="0">
                <a:latin typeface="Times New Roman" panose="02020603050405020304" pitchFamily="18" charset="0"/>
                <a:cs typeface="Times New Roman" panose="02020603050405020304" pitchFamily="18" charset="0"/>
              </a:rPr>
              <a:t>) must be within the legal framework</a:t>
            </a:r>
          </a:p>
          <a:p>
            <a:pPr marL="457200" indent="-457200">
              <a:buAutoNum type="alphaUcPeriod"/>
            </a:pPr>
            <a:r>
              <a:rPr lang="en-US" sz="1800" dirty="0">
                <a:latin typeface="Times New Roman" panose="02020603050405020304" pitchFamily="18" charset="0"/>
                <a:cs typeface="Times New Roman" panose="02020603050405020304" pitchFamily="18" charset="0"/>
              </a:rPr>
              <a:t>Therefore, when legislation is designed, it must:</a:t>
            </a:r>
          </a:p>
          <a:p>
            <a:pPr marL="914400" lvl="2" indent="-457200" algn="just">
              <a:buAutoNum type="arabicPeriod"/>
            </a:pPr>
            <a:r>
              <a:rPr lang="en-US" sz="1600" dirty="0">
                <a:latin typeface="Times New Roman" panose="02020603050405020304" pitchFamily="18" charset="0"/>
                <a:cs typeface="Times New Roman" panose="02020603050405020304" pitchFamily="18" charset="0"/>
              </a:rPr>
              <a:t>provide for legal certainty</a:t>
            </a:r>
          </a:p>
          <a:p>
            <a:pPr marL="914400" lvl="2" indent="-457200" algn="just">
              <a:buAutoNum type="arabicPeriod"/>
            </a:pPr>
            <a:r>
              <a:rPr lang="en-US" sz="1600" dirty="0">
                <a:latin typeface="Times New Roman" panose="02020603050405020304" pitchFamily="18" charset="0"/>
                <a:cs typeface="Times New Roman" panose="02020603050405020304" pitchFamily="18" charset="0"/>
              </a:rPr>
              <a:t>be balanced and </a:t>
            </a:r>
            <a:r>
              <a:rPr lang="en-US" sz="1600" dirty="0" err="1">
                <a:latin typeface="Times New Roman" panose="02020603050405020304" pitchFamily="18" charset="0"/>
                <a:cs typeface="Times New Roman" panose="02020603050405020304" pitchFamily="18" charset="0"/>
              </a:rPr>
              <a:t>recognise</a:t>
            </a:r>
            <a:r>
              <a:rPr lang="en-US" sz="1600" dirty="0">
                <a:latin typeface="Times New Roman" panose="02020603050405020304" pitchFamily="18" charset="0"/>
                <a:cs typeface="Times New Roman" panose="02020603050405020304" pitchFamily="18" charset="0"/>
              </a:rPr>
              <a:t> clearly that safety requirements are to be met (and that this comes at cost)</a:t>
            </a:r>
          </a:p>
          <a:p>
            <a:pPr marL="914400" lvl="2" indent="-457200" algn="just">
              <a:buAutoNum type="arabicPeriod"/>
            </a:pPr>
            <a:r>
              <a:rPr lang="en-US" sz="1600" dirty="0">
                <a:latin typeface="Times New Roman" panose="02020603050405020304" pitchFamily="18" charset="0"/>
                <a:cs typeface="Times New Roman" panose="02020603050405020304" pitchFamily="18" charset="0"/>
              </a:rPr>
              <a:t>encourage prevention of problems rather than finding a solution for them (usually this is more cost-efficient way) </a:t>
            </a:r>
          </a:p>
          <a:p>
            <a:pPr marL="914400" lvl="2" indent="-457200" algn="just">
              <a:buAutoNum type="arabicPeriod"/>
            </a:pPr>
            <a:r>
              <a:rPr lang="en-US" sz="1600" dirty="0">
                <a:latin typeface="Times New Roman" panose="02020603050405020304" pitchFamily="18" charset="0"/>
                <a:cs typeface="Times New Roman" panose="02020603050405020304" pitchFamily="18" charset="0"/>
              </a:rPr>
              <a:t>reflect properly </a:t>
            </a:r>
            <a:r>
              <a:rPr lang="en-US" sz="1600" dirty="0">
                <a:solidFill>
                  <a:srgbClr val="FF0000"/>
                </a:solidFill>
                <a:latin typeface="Times New Roman" panose="02020603050405020304" pitchFamily="18" charset="0"/>
                <a:cs typeface="Times New Roman" panose="02020603050405020304" pitchFamily="18" charset="0"/>
              </a:rPr>
              <a:t>AA’</a:t>
            </a:r>
            <a:r>
              <a:rPr lang="en-US" sz="1600" dirty="0">
                <a:latin typeface="Times New Roman" panose="02020603050405020304" pitchFamily="18" charset="0"/>
                <a:cs typeface="Times New Roman" panose="02020603050405020304" pitchFamily="18" charset="0"/>
              </a:rPr>
              <a:t> business models, fundamentals of their economics and associated risks</a:t>
            </a:r>
          </a:p>
          <a:p>
            <a:pPr marL="914400" lvl="2" indent="-457200" algn="just">
              <a:buAutoNum type="arabicPeriod"/>
            </a:pPr>
            <a:r>
              <a:rPr lang="en-US" sz="1600" dirty="0">
                <a:latin typeface="Times New Roman" panose="02020603050405020304" pitchFamily="18" charset="0"/>
                <a:cs typeface="Times New Roman" panose="02020603050405020304" pitchFamily="18" charset="0"/>
              </a:rPr>
              <a:t>take well into account time, ways of interactions and the levels of dependence and interdependence between </a:t>
            </a:r>
            <a:r>
              <a:rPr lang="en-US" sz="1600" dirty="0">
                <a:solidFill>
                  <a:srgbClr val="FF0000"/>
                </a:solidFill>
                <a:latin typeface="Times New Roman" panose="02020603050405020304" pitchFamily="18" charset="0"/>
                <a:cs typeface="Times New Roman" panose="02020603050405020304" pitchFamily="18" charset="0"/>
              </a:rPr>
              <a:t>AA</a:t>
            </a:r>
          </a:p>
          <a:p>
            <a:pPr marL="914400" lvl="2" indent="-457200" algn="just">
              <a:buAutoNum type="arabicPeriod"/>
            </a:pPr>
            <a:r>
              <a:rPr lang="en-US" sz="1600" dirty="0">
                <a:latin typeface="Times New Roman" panose="02020603050405020304" pitchFamily="18" charset="0"/>
                <a:cs typeface="Times New Roman" panose="02020603050405020304" pitchFamily="18" charset="0"/>
              </a:rPr>
              <a:t>help most in the hour of need but to facilitate and encourage development in the times of boom taking into account structural features of </a:t>
            </a:r>
            <a:r>
              <a:rPr lang="en-US" sz="1600" dirty="0">
                <a:solidFill>
                  <a:srgbClr val="FF0000"/>
                </a:solidFill>
                <a:latin typeface="Times New Roman" panose="02020603050405020304" pitchFamily="18" charset="0"/>
                <a:cs typeface="Times New Roman" panose="02020603050405020304" pitchFamily="18" charset="0"/>
              </a:rPr>
              <a:t>AA</a:t>
            </a:r>
          </a:p>
          <a:p>
            <a:pPr marL="914400" lvl="2" indent="-457200" algn="just">
              <a:buAutoNum type="arabicPeriod"/>
            </a:pPr>
            <a:r>
              <a:rPr lang="en-US" sz="1600" dirty="0">
                <a:latin typeface="Times New Roman" panose="02020603050405020304" pitchFamily="18" charset="0"/>
                <a:cs typeface="Times New Roman" panose="02020603050405020304" pitchFamily="18" charset="0"/>
              </a:rPr>
              <a:t>ensure sufficient possibilities for generating revenue. and sufficient liquidity for </a:t>
            </a:r>
            <a:r>
              <a:rPr lang="en-US" sz="1600" dirty="0">
                <a:solidFill>
                  <a:srgbClr val="FF0000"/>
                </a:solidFill>
                <a:latin typeface="Times New Roman" panose="02020603050405020304" pitchFamily="18" charset="0"/>
                <a:cs typeface="Times New Roman" panose="02020603050405020304" pitchFamily="18" charset="0"/>
              </a:rPr>
              <a:t>AA</a:t>
            </a:r>
          </a:p>
          <a:p>
            <a:pPr marL="914400" lvl="2" indent="-457200" algn="just">
              <a:buAutoNum type="arabicPeriod"/>
            </a:pPr>
            <a:r>
              <a:rPr lang="en-US" sz="1600" dirty="0">
                <a:latin typeface="Times New Roman" panose="02020603050405020304" pitchFamily="18" charset="0"/>
                <a:cs typeface="Times New Roman" panose="02020603050405020304" pitchFamily="18" charset="0"/>
              </a:rPr>
              <a:t>reflect properly interdependencies and key performance areas within ANSPs and airlines</a:t>
            </a:r>
          </a:p>
          <a:p>
            <a:pPr marL="914400" lvl="2" indent="-457200" algn="just">
              <a:buAutoNum type="arabicPeriod"/>
            </a:pPr>
            <a:r>
              <a:rPr lang="en-US" sz="1600" dirty="0">
                <a:latin typeface="Times New Roman" panose="02020603050405020304" pitchFamily="18" charset="0"/>
                <a:cs typeface="Times New Roman" panose="02020603050405020304" pitchFamily="18" charset="0"/>
              </a:rPr>
              <a:t>encourage service provision and the use of such facilities and services</a:t>
            </a:r>
          </a:p>
          <a:p>
            <a:pPr marL="0" lvl="2" indent="0" algn="just">
              <a:buNone/>
            </a:pPr>
            <a:r>
              <a:rPr lang="en-US" sz="1800" dirty="0">
                <a:latin typeface="Times New Roman" panose="02020603050405020304" pitchFamily="18" charset="0"/>
                <a:cs typeface="Times New Roman" panose="02020603050405020304" pitchFamily="18" charset="0"/>
              </a:rPr>
              <a:t>C. Airways are built for adding capacity, but what about runways? Can we move from </a:t>
            </a:r>
            <a:r>
              <a:rPr lang="en-US" sz="1800" dirty="0">
                <a:solidFill>
                  <a:srgbClr val="FF0000"/>
                </a:solidFill>
                <a:latin typeface="Times New Roman" panose="02020603050405020304" pitchFamily="18" charset="0"/>
                <a:cs typeface="Times New Roman" panose="02020603050405020304" pitchFamily="18" charset="0"/>
              </a:rPr>
              <a:t>AA</a:t>
            </a:r>
            <a:r>
              <a:rPr lang="en-US" sz="1800" dirty="0">
                <a:latin typeface="Times New Roman" panose="02020603050405020304" pitchFamily="18" charset="0"/>
                <a:cs typeface="Times New Roman" panose="02020603050405020304" pitchFamily="18" charset="0"/>
              </a:rPr>
              <a:t> service provision to </a:t>
            </a:r>
            <a:r>
              <a:rPr lang="en-US" sz="1800" dirty="0">
                <a:solidFill>
                  <a:srgbClr val="FF0000"/>
                </a:solidFill>
                <a:latin typeface="Times New Roman" panose="02020603050405020304" pitchFamily="18" charset="0"/>
                <a:cs typeface="Times New Roman" panose="02020603050405020304" pitchFamily="18" charset="0"/>
              </a:rPr>
              <a:t>AAA </a:t>
            </a:r>
            <a:r>
              <a:rPr lang="en-US" sz="1800" dirty="0">
                <a:latin typeface="Times New Roman" panose="02020603050405020304" pitchFamily="18" charset="0"/>
                <a:cs typeface="Times New Roman" panose="02020603050405020304" pitchFamily="18" charset="0"/>
              </a:rPr>
              <a:t> without airports?</a:t>
            </a:r>
          </a:p>
          <a:p>
            <a:pPr marL="914400" lvl="2" indent="-457200" algn="just">
              <a:buAutoNum type="arabicPeriod"/>
            </a:pPr>
            <a:endParaRPr lang="en-US" sz="16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FC9DD8E8-306D-43E0-AF08-4FCA62D31E36}"/>
              </a:ext>
            </a:extLst>
          </p:cNvPr>
          <p:cNvSpPr>
            <a:spLocks noGrp="1"/>
          </p:cNvSpPr>
          <p:nvPr>
            <p:ph type="sldNum" sz="quarter" idx="12"/>
          </p:nvPr>
        </p:nvSpPr>
        <p:spPr/>
        <p:txBody>
          <a:bodyPr/>
          <a:lstStyle/>
          <a:p>
            <a:fld id="{D3CB352F-6CE0-4AFA-879D-83D121FCB0A0}" type="slidenum">
              <a:rPr lang="en-US" smtClean="0"/>
              <a:pPr/>
              <a:t>7</a:t>
            </a:fld>
            <a:endParaRPr lang="en-US"/>
          </a:p>
        </p:txBody>
      </p:sp>
    </p:spTree>
    <p:extLst>
      <p:ext uri="{BB962C8B-B14F-4D97-AF65-F5344CB8AC3E}">
        <p14:creationId xmlns:p14="http://schemas.microsoft.com/office/powerpoint/2010/main" val="3338397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logotip color.png"/>
          <p:cNvPicPr>
            <a:picLocks noChangeAspect="1"/>
          </p:cNvPicPr>
          <p:nvPr/>
        </p:nvPicPr>
        <p:blipFill>
          <a:blip r:embed="rId2" cstate="screen"/>
          <a:stretch>
            <a:fillRect/>
          </a:stretch>
        </p:blipFill>
        <p:spPr>
          <a:xfrm>
            <a:off x="6858000" y="5943601"/>
            <a:ext cx="1981200" cy="651159"/>
          </a:xfrm>
          <a:prstGeom prst="rect">
            <a:avLst/>
          </a:prstGeom>
          <a:noFill/>
          <a:ln>
            <a:noFill/>
          </a:ln>
        </p:spPr>
      </p:pic>
      <p:sp>
        <p:nvSpPr>
          <p:cNvPr id="2" name="Title 1">
            <a:extLst>
              <a:ext uri="{FF2B5EF4-FFF2-40B4-BE49-F238E27FC236}">
                <a16:creationId xmlns:a16="http://schemas.microsoft.com/office/drawing/2014/main" id="{0DFBDD78-FDE3-EF78-27CB-B7E7EDA788C5}"/>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RESILIENCE </a:t>
            </a:r>
          </a:p>
        </p:txBody>
      </p:sp>
      <p:sp>
        <p:nvSpPr>
          <p:cNvPr id="5" name="Content Placeholder 4">
            <a:extLst>
              <a:ext uri="{FF2B5EF4-FFF2-40B4-BE49-F238E27FC236}">
                <a16:creationId xmlns:a16="http://schemas.microsoft.com/office/drawing/2014/main" id="{C5777F1B-923C-EE8B-C52B-6885F8E4DDB3}"/>
              </a:ext>
            </a:extLst>
          </p:cNvPr>
          <p:cNvSpPr>
            <a:spLocks noGrp="1"/>
          </p:cNvSpPr>
          <p:nvPr>
            <p:ph idx="1"/>
          </p:nvPr>
        </p:nvSpPr>
        <p:spPr/>
        <p:txBody>
          <a:bodyPr/>
          <a:lstStyle/>
          <a:p>
            <a:pPr marL="914400" lvl="2" indent="-457200" algn="just">
              <a:buAutoNum type="arabicPeriod"/>
            </a:pPr>
            <a:endParaRPr lang="en-US" sz="1600" dirty="0">
              <a:latin typeface="Times New Roman" panose="02020603050405020304" pitchFamily="18" charset="0"/>
              <a:cs typeface="Times New Roman" panose="02020603050405020304" pitchFamily="18" charset="0"/>
            </a:endParaRPr>
          </a:p>
          <a:p>
            <a:pPr marL="914400" lvl="2" indent="-457200" algn="just">
              <a:buAutoNum type="arabicPeriod"/>
            </a:pPr>
            <a:endParaRPr lang="en-US" sz="1600" dirty="0">
              <a:latin typeface="Times New Roman" panose="02020603050405020304" pitchFamily="18" charset="0"/>
              <a:cs typeface="Times New Roman" panose="02020603050405020304" pitchFamily="18" charset="0"/>
            </a:endParaRPr>
          </a:p>
          <a:p>
            <a:pPr marL="914400" lvl="2" indent="-457200" algn="just">
              <a:buAutoNum type="arabicPeriod"/>
            </a:pPr>
            <a:endParaRPr lang="en-US" sz="1600" dirty="0">
              <a:latin typeface="Times New Roman" panose="02020603050405020304" pitchFamily="18" charset="0"/>
              <a:cs typeface="Times New Roman" panose="02020603050405020304" pitchFamily="18" charset="0"/>
            </a:endParaRPr>
          </a:p>
          <a:p>
            <a:pPr marL="914400" lvl="2" indent="-457200" algn="just">
              <a:buAutoNum type="arabicPeriod"/>
            </a:pPr>
            <a:endParaRPr lang="en-US" sz="1600" dirty="0">
              <a:latin typeface="Times New Roman" panose="02020603050405020304" pitchFamily="18" charset="0"/>
              <a:cs typeface="Times New Roman" panose="02020603050405020304" pitchFamily="18" charset="0"/>
            </a:endParaRPr>
          </a:p>
          <a:p>
            <a:pPr marL="457200" lvl="2" indent="0" algn="ctr">
              <a:buNone/>
            </a:pPr>
            <a:r>
              <a:rPr lang="en-US" sz="3600" b="1" dirty="0">
                <a:latin typeface="Times New Roman" panose="02020603050405020304" pitchFamily="18" charset="0"/>
                <a:cs typeface="Times New Roman" panose="02020603050405020304" pitchFamily="18" charset="0"/>
              </a:rPr>
              <a:t>THANK YOU FOR YOUR ATTENTION</a:t>
            </a:r>
          </a:p>
          <a:p>
            <a:pPr marL="457200" lvl="2" indent="0" algn="ctr">
              <a:buNone/>
            </a:pPr>
            <a:endParaRPr lang="en-US" sz="3600" b="1" dirty="0">
              <a:latin typeface="Times New Roman" panose="02020603050405020304" pitchFamily="18" charset="0"/>
              <a:cs typeface="Times New Roman" panose="02020603050405020304" pitchFamily="18" charset="0"/>
            </a:endParaRPr>
          </a:p>
          <a:p>
            <a:pPr marL="457200" lvl="2" indent="0" algn="ctr">
              <a:buNone/>
            </a:pPr>
            <a:r>
              <a:rPr lang="en-US" sz="3600" b="1" dirty="0">
                <a:latin typeface="Times New Roman" panose="02020603050405020304" pitchFamily="18" charset="0"/>
                <a:cs typeface="Times New Roman" panose="02020603050405020304" pitchFamily="18" charset="0"/>
              </a:rPr>
              <a:t>QUESTIONS?</a:t>
            </a:r>
          </a:p>
        </p:txBody>
      </p:sp>
      <p:sp>
        <p:nvSpPr>
          <p:cNvPr id="4" name="Slide Number Placeholder 3">
            <a:extLst>
              <a:ext uri="{FF2B5EF4-FFF2-40B4-BE49-F238E27FC236}">
                <a16:creationId xmlns:a16="http://schemas.microsoft.com/office/drawing/2014/main" id="{FC9DD8E8-306D-43E0-AF08-4FCA62D31E36}"/>
              </a:ext>
            </a:extLst>
          </p:cNvPr>
          <p:cNvSpPr>
            <a:spLocks noGrp="1"/>
          </p:cNvSpPr>
          <p:nvPr>
            <p:ph type="sldNum" sz="quarter" idx="12"/>
          </p:nvPr>
        </p:nvSpPr>
        <p:spPr/>
        <p:txBody>
          <a:bodyPr/>
          <a:lstStyle/>
          <a:p>
            <a:fld id="{D3CB352F-6CE0-4AFA-879D-83D121FCB0A0}" type="slidenum">
              <a:rPr lang="en-US" smtClean="0"/>
              <a:pPr/>
              <a:t>8</a:t>
            </a:fld>
            <a:endParaRPr lang="en-US"/>
          </a:p>
        </p:txBody>
      </p:sp>
    </p:spTree>
    <p:extLst>
      <p:ext uri="{BB962C8B-B14F-4D97-AF65-F5344CB8AC3E}">
        <p14:creationId xmlns:p14="http://schemas.microsoft.com/office/powerpoint/2010/main" val="42300500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14457</TotalTime>
  <Words>1532</Words>
  <Application>Microsoft Office PowerPoint</Application>
  <PresentationFormat>Widescreen</PresentationFormat>
  <Paragraphs>100</Paragraphs>
  <Slides>8</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Cambria Math</vt:lpstr>
      <vt:lpstr>Times New Roman</vt:lpstr>
      <vt:lpstr>Trebuchet MS</vt:lpstr>
      <vt:lpstr>Wingdings</vt:lpstr>
      <vt:lpstr>Office Theme</vt:lpstr>
      <vt:lpstr>Impact of COVID pandemic on Air Navigation Service Providers – European Level and Case study Bulgaria</vt:lpstr>
      <vt:lpstr>SETTING THE SCENE OVER RP2 2015-2019 AND RP3 2020-2024 NOV 2019: TRAFFIC RUNNING AT FULL THROTTLE, MORE CAPACITY OVER RP3 IS OF ESSESENCE</vt:lpstr>
      <vt:lpstr>SETTING THE SCENE OVER RP2 2015-2019 AND RP3 2020-2024  2020:COMPLETE HALT… QUO VADIS … WILL TRAFFIC BE EVER COMING BACK?</vt:lpstr>
      <vt:lpstr>ANSPs FEATURES AND ENDOGENOUS CHARACTERISTICS</vt:lpstr>
      <vt:lpstr>RESILIENCE OF ANSPs – LINKS TO CHARGES</vt:lpstr>
      <vt:lpstr>BULATSA CASE STUDY</vt:lpstr>
      <vt:lpstr>RESILIENCE – LESSONS LEARNED AND WHAT IS NEXT? FROM AA (AIRLINES AND ANSPs) TO AAA (AIRLINES, ANSPs AND AIRPORTS) </vt:lpstr>
      <vt:lpstr>RESILIENCE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Ninth DANUBE FAB ANSP Board</dc:title>
  <dc:creator>silviu.gheorghe@romatsa.ro</dc:creator>
  <cp:lastModifiedBy>Lada Alexieva</cp:lastModifiedBy>
  <cp:revision>516</cp:revision>
  <dcterms:created xsi:type="dcterms:W3CDTF">2017-04-24T10:36:17Z</dcterms:created>
  <dcterms:modified xsi:type="dcterms:W3CDTF">2022-09-08T06:30:58Z</dcterms:modified>
</cp:coreProperties>
</file>